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tamaran" panose="020B0604020202020204" charset="0"/>
      <p:regular r:id="rId29"/>
      <p:bold r:id="rId30"/>
    </p:embeddedFont>
    <p:embeddedFont>
      <p:font typeface="Catamaran Light" panose="020B0604020202020204" charset="0"/>
      <p:regular r:id="rId31"/>
      <p:bold r:id="rId32"/>
    </p:embeddedFont>
    <p:embeddedFont>
      <p:font typeface="Fira Sans Extra Condensed Medium" panose="020B0604020202020204" charset="0"/>
      <p:regular r:id="rId33"/>
      <p:bold r:id="rId34"/>
      <p:italic r:id="rId35"/>
      <p:boldItalic r:id="rId36"/>
    </p:embeddedFont>
    <p:embeddedFont>
      <p:font typeface="Impact" panose="020B0806030902050204" pitchFamily="34" charset="0"/>
      <p:regular r:id="rId37"/>
    </p:embeddedFont>
    <p:embeddedFont>
      <p:font typeface="Lexend Deca" panose="020B0604020202020204" charset="0"/>
      <p:regular r:id="rId38"/>
      <p:bold r:id="rId39"/>
    </p:embeddedFont>
    <p:embeddedFont>
      <p:font typeface="Livvic" pitchFamily="2" charset="0"/>
      <p:regular r:id="rId40"/>
      <p:bold r:id="rId41"/>
      <p:italic r:id="rId42"/>
      <p:boldItalic r:id="rId43"/>
    </p:embeddedFont>
    <p:embeddedFont>
      <p:font typeface="Livvic Medium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04C17B-B9CA-4CFF-82AE-9C81A322F700}">
  <a:tblStyle styleId="{F104C17B-B9CA-4CFF-82AE-9C81A322F7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yash Saxena" userId="36e77a6d0ea9fec8" providerId="LiveId" clId="{08E2CCD6-AFBD-404E-B86B-B0F377ACE43B}"/>
    <pc:docChg chg="custSel modSld">
      <pc:chgData name="Suyash Saxena" userId="36e77a6d0ea9fec8" providerId="LiveId" clId="{08E2CCD6-AFBD-404E-B86B-B0F377ACE43B}" dt="2022-11-03T07:22:20.508" v="80" actId="1076"/>
      <pc:docMkLst>
        <pc:docMk/>
      </pc:docMkLst>
      <pc:sldChg chg="addSp delSp modSp mod modNotes">
        <pc:chgData name="Suyash Saxena" userId="36e77a6d0ea9fec8" providerId="LiveId" clId="{08E2CCD6-AFBD-404E-B86B-B0F377ACE43B}" dt="2022-11-03T07:14:21.102" v="29" actId="14100"/>
        <pc:sldMkLst>
          <pc:docMk/>
          <pc:sldMk cId="0" sldId="272"/>
        </pc:sldMkLst>
        <pc:picChg chg="del mod">
          <ac:chgData name="Suyash Saxena" userId="36e77a6d0ea9fec8" providerId="LiveId" clId="{08E2CCD6-AFBD-404E-B86B-B0F377ACE43B}" dt="2022-11-03T07:12:22.460" v="4" actId="21"/>
          <ac:picMkLst>
            <pc:docMk/>
            <pc:sldMk cId="0" sldId="272"/>
            <ac:picMk id="316" creationId="{00000000-0000-0000-0000-000000000000}"/>
          </ac:picMkLst>
        </pc:picChg>
        <pc:picChg chg="del">
          <ac:chgData name="Suyash Saxena" userId="36e77a6d0ea9fec8" providerId="LiveId" clId="{08E2CCD6-AFBD-404E-B86B-B0F377ACE43B}" dt="2022-11-03T07:13:35.287" v="14" actId="478"/>
          <ac:picMkLst>
            <pc:docMk/>
            <pc:sldMk cId="0" sldId="272"/>
            <ac:picMk id="318" creationId="{00000000-0000-0000-0000-000000000000}"/>
          </ac:picMkLst>
        </pc:picChg>
        <pc:picChg chg="add del mod">
          <ac:chgData name="Suyash Saxena" userId="36e77a6d0ea9fec8" providerId="LiveId" clId="{08E2CCD6-AFBD-404E-B86B-B0F377ACE43B}" dt="2022-11-03T07:12:18.067" v="3"/>
          <ac:picMkLst>
            <pc:docMk/>
            <pc:sldMk cId="0" sldId="272"/>
            <ac:picMk id="1026" creationId="{102E8F87-92A2-D524-967C-33F7BC70C8D7}"/>
          </ac:picMkLst>
        </pc:picChg>
        <pc:picChg chg="add mod">
          <ac:chgData name="Suyash Saxena" userId="36e77a6d0ea9fec8" providerId="LiveId" clId="{08E2CCD6-AFBD-404E-B86B-B0F377ACE43B}" dt="2022-11-03T07:13:13.411" v="13" actId="14100"/>
          <ac:picMkLst>
            <pc:docMk/>
            <pc:sldMk cId="0" sldId="272"/>
            <ac:picMk id="1028" creationId="{3E380055-F092-5192-7164-24581B0E979C}"/>
          </ac:picMkLst>
        </pc:picChg>
        <pc:picChg chg="add mod">
          <ac:chgData name="Suyash Saxena" userId="36e77a6d0ea9fec8" providerId="LiveId" clId="{08E2CCD6-AFBD-404E-B86B-B0F377ACE43B}" dt="2022-11-03T07:14:21.102" v="29" actId="14100"/>
          <ac:picMkLst>
            <pc:docMk/>
            <pc:sldMk cId="0" sldId="272"/>
            <ac:picMk id="1030" creationId="{E5183A1E-2AEF-7354-1CC4-032E7BE8FE12}"/>
          </ac:picMkLst>
        </pc:picChg>
      </pc:sldChg>
      <pc:sldChg chg="addSp delSp modSp mod">
        <pc:chgData name="Suyash Saxena" userId="36e77a6d0ea9fec8" providerId="LiveId" clId="{08E2CCD6-AFBD-404E-B86B-B0F377ACE43B}" dt="2022-11-03T07:15:38.961" v="41" actId="14100"/>
        <pc:sldMkLst>
          <pc:docMk/>
          <pc:sldMk cId="0" sldId="273"/>
        </pc:sldMkLst>
        <pc:picChg chg="del">
          <ac:chgData name="Suyash Saxena" userId="36e77a6d0ea9fec8" providerId="LiveId" clId="{08E2CCD6-AFBD-404E-B86B-B0F377ACE43B}" dt="2022-11-03T07:14:46.875" v="30" actId="478"/>
          <ac:picMkLst>
            <pc:docMk/>
            <pc:sldMk cId="0" sldId="273"/>
            <ac:picMk id="324" creationId="{00000000-0000-0000-0000-000000000000}"/>
          </ac:picMkLst>
        </pc:picChg>
        <pc:picChg chg="add mod">
          <ac:chgData name="Suyash Saxena" userId="36e77a6d0ea9fec8" providerId="LiveId" clId="{08E2CCD6-AFBD-404E-B86B-B0F377ACE43B}" dt="2022-11-03T07:15:38.961" v="41" actId="14100"/>
          <ac:picMkLst>
            <pc:docMk/>
            <pc:sldMk cId="0" sldId="273"/>
            <ac:picMk id="2050" creationId="{9E7CDD5C-D82E-1F98-53E8-36869513585D}"/>
          </ac:picMkLst>
        </pc:picChg>
      </pc:sldChg>
      <pc:sldChg chg="addSp delSp modSp mod">
        <pc:chgData name="Suyash Saxena" userId="36e77a6d0ea9fec8" providerId="LiveId" clId="{08E2CCD6-AFBD-404E-B86B-B0F377ACE43B}" dt="2022-11-03T07:17:08.797" v="54" actId="1076"/>
        <pc:sldMkLst>
          <pc:docMk/>
          <pc:sldMk cId="0" sldId="274"/>
        </pc:sldMkLst>
        <pc:picChg chg="del">
          <ac:chgData name="Suyash Saxena" userId="36e77a6d0ea9fec8" providerId="LiveId" clId="{08E2CCD6-AFBD-404E-B86B-B0F377ACE43B}" dt="2022-11-03T07:15:57.862" v="42" actId="478"/>
          <ac:picMkLst>
            <pc:docMk/>
            <pc:sldMk cId="0" sldId="274"/>
            <ac:picMk id="337" creationId="{00000000-0000-0000-0000-000000000000}"/>
          </ac:picMkLst>
        </pc:picChg>
        <pc:picChg chg="add mod">
          <ac:chgData name="Suyash Saxena" userId="36e77a6d0ea9fec8" providerId="LiveId" clId="{08E2CCD6-AFBD-404E-B86B-B0F377ACE43B}" dt="2022-11-03T07:17:08.797" v="54" actId="1076"/>
          <ac:picMkLst>
            <pc:docMk/>
            <pc:sldMk cId="0" sldId="274"/>
            <ac:picMk id="3074" creationId="{C33482E1-0F48-A4D5-CB44-07241A6CDE81}"/>
          </ac:picMkLst>
        </pc:picChg>
      </pc:sldChg>
      <pc:sldChg chg="addSp delSp modSp mod">
        <pc:chgData name="Suyash Saxena" userId="36e77a6d0ea9fec8" providerId="LiveId" clId="{08E2CCD6-AFBD-404E-B86B-B0F377ACE43B}" dt="2022-11-03T07:18:16.101" v="67" actId="14100"/>
        <pc:sldMkLst>
          <pc:docMk/>
          <pc:sldMk cId="0" sldId="275"/>
        </pc:sldMkLst>
        <pc:picChg chg="del">
          <ac:chgData name="Suyash Saxena" userId="36e77a6d0ea9fec8" providerId="LiveId" clId="{08E2CCD6-AFBD-404E-B86B-B0F377ACE43B}" dt="2022-11-03T07:16:51.620" v="51" actId="478"/>
          <ac:picMkLst>
            <pc:docMk/>
            <pc:sldMk cId="0" sldId="275"/>
            <ac:picMk id="351" creationId="{00000000-0000-0000-0000-000000000000}"/>
          </ac:picMkLst>
        </pc:picChg>
        <pc:picChg chg="add mod">
          <ac:chgData name="Suyash Saxena" userId="36e77a6d0ea9fec8" providerId="LiveId" clId="{08E2CCD6-AFBD-404E-B86B-B0F377ACE43B}" dt="2022-11-03T07:18:16.101" v="67" actId="14100"/>
          <ac:picMkLst>
            <pc:docMk/>
            <pc:sldMk cId="0" sldId="275"/>
            <ac:picMk id="4098" creationId="{3E8A5277-1AEC-D3E0-3AC1-C23AB33DB38E}"/>
          </ac:picMkLst>
        </pc:picChg>
      </pc:sldChg>
      <pc:sldChg chg="modSp mod">
        <pc:chgData name="Suyash Saxena" userId="36e77a6d0ea9fec8" providerId="LiveId" clId="{08E2CCD6-AFBD-404E-B86B-B0F377ACE43B}" dt="2022-11-03T07:22:20.508" v="80" actId="1076"/>
        <pc:sldMkLst>
          <pc:docMk/>
          <pc:sldMk cId="0" sldId="277"/>
        </pc:sldMkLst>
        <pc:spChg chg="mod">
          <ac:chgData name="Suyash Saxena" userId="36e77a6d0ea9fec8" providerId="LiveId" clId="{08E2CCD6-AFBD-404E-B86B-B0F377ACE43B}" dt="2022-11-03T07:22:20.508" v="80" actId="1076"/>
          <ac:spMkLst>
            <pc:docMk/>
            <pc:sldMk cId="0" sldId="277"/>
            <ac:spMk id="371" creationId="{00000000-0000-0000-0000-000000000000}"/>
          </ac:spMkLst>
        </pc:spChg>
        <pc:picChg chg="mod">
          <ac:chgData name="Suyash Saxena" userId="36e77a6d0ea9fec8" providerId="LiveId" clId="{08E2CCD6-AFBD-404E-B86B-B0F377ACE43B}" dt="2022-11-03T07:22:08.017" v="79" actId="1076"/>
          <ac:picMkLst>
            <pc:docMk/>
            <pc:sldMk cId="0" sldId="277"/>
            <ac:picMk id="38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77f7d3b85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77f7d3b85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778b3b73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778b3b73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7ee382413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7ee382413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77f7d3b85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77f7d3b85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7ca59a54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7ca59a54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do we need to delete missing data? No, You don’t know what observations you may or may not exclude</a:t>
            </a:r>
            <a:endParaRPr sz="10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might be important or not    </a:t>
            </a:r>
            <a:endParaRPr sz="10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3a7f180d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3a7f180d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7af7eda0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7af7eda0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9c0d98a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9c0d98a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7af7eda07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7af7eda07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9c0d98a5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19c0d98a5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3a7f180d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3a7f180d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3a7f180d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3a7f180d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778b538a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778b538a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9c0d98a5f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9c0d98a5f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77f7d3b85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77f7d3b85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9c0d98a5f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9c0d98a5f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77f7d3b85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77f7d3b85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9c0d98a5f_1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9c0d98a5f_1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3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2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8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carolzhangdc/imdb-5000-movie-datase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27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/>
          <p:nvPr/>
        </p:nvSpPr>
        <p:spPr>
          <a:xfrm rot="5400000">
            <a:off x="1758800" y="684075"/>
            <a:ext cx="3144900" cy="58809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841475" y="3782000"/>
            <a:ext cx="34974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Adam Portillo          Chuyang Liu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Jeewan Singh           Minhua Jiang     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Suyash Saxena         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/>
          </p:nvPr>
        </p:nvSpPr>
        <p:spPr>
          <a:xfrm>
            <a:off x="612050" y="1249300"/>
            <a:ext cx="6680400" cy="23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chemeClr val="lt1"/>
                </a:solidFill>
              </a:rPr>
              <a:t>MGT 256 Group 3 </a:t>
            </a:r>
            <a:endParaRPr sz="3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</a:rPr>
              <a:t>Analysis of Movie Dataset </a:t>
            </a:r>
            <a:endParaRPr sz="2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</a:rPr>
              <a:t>to Know insights of the movie world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28" name="Google Shape;128;p23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3"/>
          <p:cNvSpPr txBox="1"/>
          <p:nvPr/>
        </p:nvSpPr>
        <p:spPr>
          <a:xfrm>
            <a:off x="3676625" y="3613900"/>
            <a:ext cx="2591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Professor: Adem Orsdemir </a:t>
            </a:r>
            <a:endParaRPr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3388" y="3459525"/>
            <a:ext cx="495135" cy="167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849112" y="3484775"/>
            <a:ext cx="602125" cy="167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9950" y="3510025"/>
            <a:ext cx="602125" cy="162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32300" y="3501519"/>
            <a:ext cx="616351" cy="164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8025" y="3501519"/>
            <a:ext cx="616351" cy="164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>
            <a:spLocks noGrp="1"/>
          </p:cNvSpPr>
          <p:nvPr>
            <p:ph type="title"/>
          </p:nvPr>
        </p:nvSpPr>
        <p:spPr>
          <a:xfrm>
            <a:off x="188950" y="1577400"/>
            <a:ext cx="4965000" cy="19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Clean Missing Variables</a:t>
            </a:r>
            <a:endParaRPr/>
          </a:p>
        </p:txBody>
      </p:sp>
      <p:sp>
        <p:nvSpPr>
          <p:cNvPr id="240" name="Google Shape;240;p32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775" y="365300"/>
            <a:ext cx="4102500" cy="422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3"/>
          <p:cNvSpPr/>
          <p:nvPr/>
        </p:nvSpPr>
        <p:spPr>
          <a:xfrm>
            <a:off x="179693" y="130094"/>
            <a:ext cx="288215" cy="288215"/>
          </a:xfrm>
          <a:custGeom>
            <a:avLst/>
            <a:gdLst/>
            <a:ahLst/>
            <a:cxnLst/>
            <a:rect l="l" t="t" r="r" b="b"/>
            <a:pathLst>
              <a:path w="13144" h="13144" extrusionOk="0">
                <a:moveTo>
                  <a:pt x="3496" y="3879"/>
                </a:moveTo>
                <a:cubicBezTo>
                  <a:pt x="3708" y="3879"/>
                  <a:pt x="3879" y="4050"/>
                  <a:pt x="3879" y="4264"/>
                </a:cubicBezTo>
                <a:cubicBezTo>
                  <a:pt x="3879" y="4476"/>
                  <a:pt x="3708" y="4647"/>
                  <a:pt x="3496" y="4647"/>
                </a:cubicBezTo>
                <a:cubicBezTo>
                  <a:pt x="3282" y="4647"/>
                  <a:pt x="3112" y="4476"/>
                  <a:pt x="3112" y="4264"/>
                </a:cubicBezTo>
                <a:cubicBezTo>
                  <a:pt x="3112" y="4050"/>
                  <a:pt x="3282" y="3879"/>
                  <a:pt x="3496" y="3879"/>
                </a:cubicBezTo>
                <a:close/>
                <a:moveTo>
                  <a:pt x="9676" y="3879"/>
                </a:moveTo>
                <a:cubicBezTo>
                  <a:pt x="9890" y="3879"/>
                  <a:pt x="10060" y="4050"/>
                  <a:pt x="10060" y="4264"/>
                </a:cubicBezTo>
                <a:cubicBezTo>
                  <a:pt x="10060" y="4476"/>
                  <a:pt x="9890" y="4647"/>
                  <a:pt x="9676" y="4647"/>
                </a:cubicBezTo>
                <a:cubicBezTo>
                  <a:pt x="9464" y="4647"/>
                  <a:pt x="9293" y="4476"/>
                  <a:pt x="9293" y="4264"/>
                </a:cubicBezTo>
                <a:cubicBezTo>
                  <a:pt x="9293" y="4050"/>
                  <a:pt x="9464" y="3879"/>
                  <a:pt x="9676" y="3879"/>
                </a:cubicBezTo>
                <a:close/>
                <a:moveTo>
                  <a:pt x="6565" y="6963"/>
                </a:moveTo>
                <a:cubicBezTo>
                  <a:pt x="6777" y="6963"/>
                  <a:pt x="6948" y="7134"/>
                  <a:pt x="6948" y="7346"/>
                </a:cubicBezTo>
                <a:cubicBezTo>
                  <a:pt x="6948" y="7560"/>
                  <a:pt x="6777" y="7731"/>
                  <a:pt x="6565" y="7731"/>
                </a:cubicBezTo>
                <a:cubicBezTo>
                  <a:pt x="6351" y="7731"/>
                  <a:pt x="6181" y="7560"/>
                  <a:pt x="6181" y="7346"/>
                </a:cubicBezTo>
                <a:cubicBezTo>
                  <a:pt x="6181" y="7134"/>
                  <a:pt x="6351" y="6963"/>
                  <a:pt x="6565" y="6963"/>
                </a:cubicBezTo>
                <a:close/>
                <a:moveTo>
                  <a:pt x="2401" y="4647"/>
                </a:moveTo>
                <a:cubicBezTo>
                  <a:pt x="2515" y="4974"/>
                  <a:pt x="2771" y="5243"/>
                  <a:pt x="3112" y="5357"/>
                </a:cubicBezTo>
                <a:lnTo>
                  <a:pt x="3112" y="11609"/>
                </a:lnTo>
                <a:lnTo>
                  <a:pt x="768" y="11609"/>
                </a:lnTo>
                <a:lnTo>
                  <a:pt x="768" y="4647"/>
                </a:lnTo>
                <a:close/>
                <a:moveTo>
                  <a:pt x="3992" y="5300"/>
                </a:moveTo>
                <a:lnTo>
                  <a:pt x="5527" y="6850"/>
                </a:lnTo>
                <a:cubicBezTo>
                  <a:pt x="5457" y="6992"/>
                  <a:pt x="5413" y="7162"/>
                  <a:pt x="5413" y="7346"/>
                </a:cubicBezTo>
                <a:cubicBezTo>
                  <a:pt x="5413" y="7844"/>
                  <a:pt x="5741" y="8270"/>
                  <a:pt x="6181" y="8426"/>
                </a:cubicBezTo>
                <a:lnTo>
                  <a:pt x="6181" y="11609"/>
                </a:lnTo>
                <a:lnTo>
                  <a:pt x="3879" y="11609"/>
                </a:lnTo>
                <a:lnTo>
                  <a:pt x="3879" y="5357"/>
                </a:lnTo>
                <a:cubicBezTo>
                  <a:pt x="3907" y="5343"/>
                  <a:pt x="3950" y="5329"/>
                  <a:pt x="3992" y="5300"/>
                </a:cubicBezTo>
                <a:close/>
                <a:moveTo>
                  <a:pt x="9179" y="5300"/>
                </a:moveTo>
                <a:cubicBezTo>
                  <a:pt x="9208" y="5329"/>
                  <a:pt x="9250" y="5343"/>
                  <a:pt x="9293" y="5357"/>
                </a:cubicBezTo>
                <a:lnTo>
                  <a:pt x="9293" y="11609"/>
                </a:lnTo>
                <a:lnTo>
                  <a:pt x="6948" y="11609"/>
                </a:lnTo>
                <a:lnTo>
                  <a:pt x="6948" y="8426"/>
                </a:lnTo>
                <a:cubicBezTo>
                  <a:pt x="7403" y="8270"/>
                  <a:pt x="7730" y="7844"/>
                  <a:pt x="7730" y="7346"/>
                </a:cubicBezTo>
                <a:cubicBezTo>
                  <a:pt x="7730" y="7162"/>
                  <a:pt x="7687" y="7005"/>
                  <a:pt x="7616" y="6850"/>
                </a:cubicBezTo>
                <a:lnTo>
                  <a:pt x="9179" y="5300"/>
                </a:lnTo>
                <a:close/>
                <a:moveTo>
                  <a:pt x="0" y="1"/>
                </a:moveTo>
                <a:lnTo>
                  <a:pt x="0" y="13144"/>
                </a:lnTo>
                <a:lnTo>
                  <a:pt x="768" y="13144"/>
                </a:lnTo>
                <a:lnTo>
                  <a:pt x="768" y="12376"/>
                </a:lnTo>
                <a:lnTo>
                  <a:pt x="1563" y="12376"/>
                </a:lnTo>
                <a:lnTo>
                  <a:pt x="1563" y="13144"/>
                </a:lnTo>
                <a:lnTo>
                  <a:pt x="2331" y="13144"/>
                </a:lnTo>
                <a:lnTo>
                  <a:pt x="2331" y="12376"/>
                </a:lnTo>
                <a:lnTo>
                  <a:pt x="3112" y="12376"/>
                </a:lnTo>
                <a:lnTo>
                  <a:pt x="3112" y="13144"/>
                </a:lnTo>
                <a:lnTo>
                  <a:pt x="3879" y="13144"/>
                </a:lnTo>
                <a:lnTo>
                  <a:pt x="3879" y="12376"/>
                </a:lnTo>
                <a:lnTo>
                  <a:pt x="4646" y="12376"/>
                </a:lnTo>
                <a:lnTo>
                  <a:pt x="4646" y="13144"/>
                </a:lnTo>
                <a:lnTo>
                  <a:pt x="5413" y="13144"/>
                </a:lnTo>
                <a:lnTo>
                  <a:pt x="5413" y="12376"/>
                </a:lnTo>
                <a:lnTo>
                  <a:pt x="6181" y="12376"/>
                </a:lnTo>
                <a:lnTo>
                  <a:pt x="6181" y="13144"/>
                </a:lnTo>
                <a:lnTo>
                  <a:pt x="6948" y="13144"/>
                </a:lnTo>
                <a:lnTo>
                  <a:pt x="6948" y="12376"/>
                </a:lnTo>
                <a:lnTo>
                  <a:pt x="7730" y="12376"/>
                </a:lnTo>
                <a:lnTo>
                  <a:pt x="7730" y="13144"/>
                </a:lnTo>
                <a:lnTo>
                  <a:pt x="8497" y="13144"/>
                </a:lnTo>
                <a:lnTo>
                  <a:pt x="8497" y="12376"/>
                </a:lnTo>
                <a:lnTo>
                  <a:pt x="9293" y="12376"/>
                </a:lnTo>
                <a:lnTo>
                  <a:pt x="9293" y="13144"/>
                </a:lnTo>
                <a:lnTo>
                  <a:pt x="10060" y="13144"/>
                </a:lnTo>
                <a:lnTo>
                  <a:pt x="10060" y="12376"/>
                </a:lnTo>
                <a:lnTo>
                  <a:pt x="10828" y="12376"/>
                </a:lnTo>
                <a:lnTo>
                  <a:pt x="10828" y="13144"/>
                </a:lnTo>
                <a:lnTo>
                  <a:pt x="11595" y="13144"/>
                </a:lnTo>
                <a:lnTo>
                  <a:pt x="11595" y="12376"/>
                </a:lnTo>
                <a:lnTo>
                  <a:pt x="12376" y="12376"/>
                </a:lnTo>
                <a:lnTo>
                  <a:pt x="12376" y="13144"/>
                </a:lnTo>
                <a:lnTo>
                  <a:pt x="13143" y="13144"/>
                </a:lnTo>
                <a:lnTo>
                  <a:pt x="13143" y="11609"/>
                </a:lnTo>
                <a:lnTo>
                  <a:pt x="10060" y="11609"/>
                </a:lnTo>
                <a:lnTo>
                  <a:pt x="10060" y="5357"/>
                </a:lnTo>
                <a:cubicBezTo>
                  <a:pt x="10515" y="5201"/>
                  <a:pt x="10828" y="4760"/>
                  <a:pt x="10828" y="4264"/>
                </a:cubicBezTo>
                <a:cubicBezTo>
                  <a:pt x="10828" y="4093"/>
                  <a:pt x="10784" y="3922"/>
                  <a:pt x="10714" y="3766"/>
                </a:cubicBezTo>
                <a:lnTo>
                  <a:pt x="12376" y="2117"/>
                </a:lnTo>
                <a:lnTo>
                  <a:pt x="12376" y="3112"/>
                </a:lnTo>
                <a:lnTo>
                  <a:pt x="13143" y="3112"/>
                </a:lnTo>
                <a:lnTo>
                  <a:pt x="13143" y="796"/>
                </a:lnTo>
                <a:lnTo>
                  <a:pt x="10828" y="796"/>
                </a:lnTo>
                <a:lnTo>
                  <a:pt x="10828" y="1564"/>
                </a:lnTo>
                <a:lnTo>
                  <a:pt x="11822" y="1564"/>
                </a:lnTo>
                <a:lnTo>
                  <a:pt x="10174" y="3226"/>
                </a:lnTo>
                <a:cubicBezTo>
                  <a:pt x="10017" y="3155"/>
                  <a:pt x="9847" y="3112"/>
                  <a:pt x="9676" y="3112"/>
                </a:cubicBezTo>
                <a:cubicBezTo>
                  <a:pt x="9037" y="3112"/>
                  <a:pt x="8526" y="3624"/>
                  <a:pt x="8526" y="4264"/>
                </a:cubicBezTo>
                <a:cubicBezTo>
                  <a:pt x="8526" y="4448"/>
                  <a:pt x="8554" y="4605"/>
                  <a:pt x="8625" y="4760"/>
                </a:cubicBezTo>
                <a:lnTo>
                  <a:pt x="7062" y="6310"/>
                </a:lnTo>
                <a:cubicBezTo>
                  <a:pt x="6920" y="6224"/>
                  <a:pt x="6749" y="6196"/>
                  <a:pt x="6565" y="6196"/>
                </a:cubicBezTo>
                <a:cubicBezTo>
                  <a:pt x="6394" y="6196"/>
                  <a:pt x="6224" y="6224"/>
                  <a:pt x="6067" y="6310"/>
                </a:cubicBezTo>
                <a:lnTo>
                  <a:pt x="4532" y="4760"/>
                </a:lnTo>
                <a:cubicBezTo>
                  <a:pt x="4604" y="4618"/>
                  <a:pt x="4646" y="4448"/>
                  <a:pt x="4646" y="4264"/>
                </a:cubicBezTo>
                <a:cubicBezTo>
                  <a:pt x="4646" y="3624"/>
                  <a:pt x="4121" y="3112"/>
                  <a:pt x="3496" y="3112"/>
                </a:cubicBezTo>
                <a:cubicBezTo>
                  <a:pt x="2984" y="3112"/>
                  <a:pt x="2558" y="3439"/>
                  <a:pt x="2401" y="3879"/>
                </a:cubicBezTo>
                <a:lnTo>
                  <a:pt x="768" y="3879"/>
                </a:lnTo>
                <a:lnTo>
                  <a:pt x="768" y="1"/>
                </a:lnTo>
                <a:close/>
              </a:path>
            </a:pathLst>
          </a:custGeom>
          <a:solidFill>
            <a:srgbClr val="EDE5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/>
          <p:nvPr/>
        </p:nvSpPr>
        <p:spPr>
          <a:xfrm rot="-5400000" flipH="1">
            <a:off x="7749075" y="3749275"/>
            <a:ext cx="672900" cy="21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50" y="0"/>
            <a:ext cx="84626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288" y="418300"/>
            <a:ext cx="4325074" cy="46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179693" y="130094"/>
            <a:ext cx="288215" cy="288215"/>
          </a:xfrm>
          <a:custGeom>
            <a:avLst/>
            <a:gdLst/>
            <a:ahLst/>
            <a:cxnLst/>
            <a:rect l="l" t="t" r="r" b="b"/>
            <a:pathLst>
              <a:path w="13144" h="13144" extrusionOk="0">
                <a:moveTo>
                  <a:pt x="3496" y="3879"/>
                </a:moveTo>
                <a:cubicBezTo>
                  <a:pt x="3708" y="3879"/>
                  <a:pt x="3879" y="4050"/>
                  <a:pt x="3879" y="4264"/>
                </a:cubicBezTo>
                <a:cubicBezTo>
                  <a:pt x="3879" y="4476"/>
                  <a:pt x="3708" y="4647"/>
                  <a:pt x="3496" y="4647"/>
                </a:cubicBezTo>
                <a:cubicBezTo>
                  <a:pt x="3282" y="4647"/>
                  <a:pt x="3112" y="4476"/>
                  <a:pt x="3112" y="4264"/>
                </a:cubicBezTo>
                <a:cubicBezTo>
                  <a:pt x="3112" y="4050"/>
                  <a:pt x="3282" y="3879"/>
                  <a:pt x="3496" y="3879"/>
                </a:cubicBezTo>
                <a:close/>
                <a:moveTo>
                  <a:pt x="9676" y="3879"/>
                </a:moveTo>
                <a:cubicBezTo>
                  <a:pt x="9890" y="3879"/>
                  <a:pt x="10060" y="4050"/>
                  <a:pt x="10060" y="4264"/>
                </a:cubicBezTo>
                <a:cubicBezTo>
                  <a:pt x="10060" y="4476"/>
                  <a:pt x="9890" y="4647"/>
                  <a:pt x="9676" y="4647"/>
                </a:cubicBezTo>
                <a:cubicBezTo>
                  <a:pt x="9464" y="4647"/>
                  <a:pt x="9293" y="4476"/>
                  <a:pt x="9293" y="4264"/>
                </a:cubicBezTo>
                <a:cubicBezTo>
                  <a:pt x="9293" y="4050"/>
                  <a:pt x="9464" y="3879"/>
                  <a:pt x="9676" y="3879"/>
                </a:cubicBezTo>
                <a:close/>
                <a:moveTo>
                  <a:pt x="6565" y="6963"/>
                </a:moveTo>
                <a:cubicBezTo>
                  <a:pt x="6777" y="6963"/>
                  <a:pt x="6948" y="7134"/>
                  <a:pt x="6948" y="7346"/>
                </a:cubicBezTo>
                <a:cubicBezTo>
                  <a:pt x="6948" y="7560"/>
                  <a:pt x="6777" y="7731"/>
                  <a:pt x="6565" y="7731"/>
                </a:cubicBezTo>
                <a:cubicBezTo>
                  <a:pt x="6351" y="7731"/>
                  <a:pt x="6181" y="7560"/>
                  <a:pt x="6181" y="7346"/>
                </a:cubicBezTo>
                <a:cubicBezTo>
                  <a:pt x="6181" y="7134"/>
                  <a:pt x="6351" y="6963"/>
                  <a:pt x="6565" y="6963"/>
                </a:cubicBezTo>
                <a:close/>
                <a:moveTo>
                  <a:pt x="2401" y="4647"/>
                </a:moveTo>
                <a:cubicBezTo>
                  <a:pt x="2515" y="4974"/>
                  <a:pt x="2771" y="5243"/>
                  <a:pt x="3112" y="5357"/>
                </a:cubicBezTo>
                <a:lnTo>
                  <a:pt x="3112" y="11609"/>
                </a:lnTo>
                <a:lnTo>
                  <a:pt x="768" y="11609"/>
                </a:lnTo>
                <a:lnTo>
                  <a:pt x="768" y="4647"/>
                </a:lnTo>
                <a:close/>
                <a:moveTo>
                  <a:pt x="3992" y="5300"/>
                </a:moveTo>
                <a:lnTo>
                  <a:pt x="5527" y="6850"/>
                </a:lnTo>
                <a:cubicBezTo>
                  <a:pt x="5457" y="6992"/>
                  <a:pt x="5413" y="7162"/>
                  <a:pt x="5413" y="7346"/>
                </a:cubicBezTo>
                <a:cubicBezTo>
                  <a:pt x="5413" y="7844"/>
                  <a:pt x="5741" y="8270"/>
                  <a:pt x="6181" y="8426"/>
                </a:cubicBezTo>
                <a:lnTo>
                  <a:pt x="6181" y="11609"/>
                </a:lnTo>
                <a:lnTo>
                  <a:pt x="3879" y="11609"/>
                </a:lnTo>
                <a:lnTo>
                  <a:pt x="3879" y="5357"/>
                </a:lnTo>
                <a:cubicBezTo>
                  <a:pt x="3907" y="5343"/>
                  <a:pt x="3950" y="5329"/>
                  <a:pt x="3992" y="5300"/>
                </a:cubicBezTo>
                <a:close/>
                <a:moveTo>
                  <a:pt x="9179" y="5300"/>
                </a:moveTo>
                <a:cubicBezTo>
                  <a:pt x="9208" y="5329"/>
                  <a:pt x="9250" y="5343"/>
                  <a:pt x="9293" y="5357"/>
                </a:cubicBezTo>
                <a:lnTo>
                  <a:pt x="9293" y="11609"/>
                </a:lnTo>
                <a:lnTo>
                  <a:pt x="6948" y="11609"/>
                </a:lnTo>
                <a:lnTo>
                  <a:pt x="6948" y="8426"/>
                </a:lnTo>
                <a:cubicBezTo>
                  <a:pt x="7403" y="8270"/>
                  <a:pt x="7730" y="7844"/>
                  <a:pt x="7730" y="7346"/>
                </a:cubicBezTo>
                <a:cubicBezTo>
                  <a:pt x="7730" y="7162"/>
                  <a:pt x="7687" y="7005"/>
                  <a:pt x="7616" y="6850"/>
                </a:cubicBezTo>
                <a:lnTo>
                  <a:pt x="9179" y="5300"/>
                </a:lnTo>
                <a:close/>
                <a:moveTo>
                  <a:pt x="0" y="1"/>
                </a:moveTo>
                <a:lnTo>
                  <a:pt x="0" y="13144"/>
                </a:lnTo>
                <a:lnTo>
                  <a:pt x="768" y="13144"/>
                </a:lnTo>
                <a:lnTo>
                  <a:pt x="768" y="12376"/>
                </a:lnTo>
                <a:lnTo>
                  <a:pt x="1563" y="12376"/>
                </a:lnTo>
                <a:lnTo>
                  <a:pt x="1563" y="13144"/>
                </a:lnTo>
                <a:lnTo>
                  <a:pt x="2331" y="13144"/>
                </a:lnTo>
                <a:lnTo>
                  <a:pt x="2331" y="12376"/>
                </a:lnTo>
                <a:lnTo>
                  <a:pt x="3112" y="12376"/>
                </a:lnTo>
                <a:lnTo>
                  <a:pt x="3112" y="13144"/>
                </a:lnTo>
                <a:lnTo>
                  <a:pt x="3879" y="13144"/>
                </a:lnTo>
                <a:lnTo>
                  <a:pt x="3879" y="12376"/>
                </a:lnTo>
                <a:lnTo>
                  <a:pt x="4646" y="12376"/>
                </a:lnTo>
                <a:lnTo>
                  <a:pt x="4646" y="13144"/>
                </a:lnTo>
                <a:lnTo>
                  <a:pt x="5413" y="13144"/>
                </a:lnTo>
                <a:lnTo>
                  <a:pt x="5413" y="12376"/>
                </a:lnTo>
                <a:lnTo>
                  <a:pt x="6181" y="12376"/>
                </a:lnTo>
                <a:lnTo>
                  <a:pt x="6181" y="13144"/>
                </a:lnTo>
                <a:lnTo>
                  <a:pt x="6948" y="13144"/>
                </a:lnTo>
                <a:lnTo>
                  <a:pt x="6948" y="12376"/>
                </a:lnTo>
                <a:lnTo>
                  <a:pt x="7730" y="12376"/>
                </a:lnTo>
                <a:lnTo>
                  <a:pt x="7730" y="13144"/>
                </a:lnTo>
                <a:lnTo>
                  <a:pt x="8497" y="13144"/>
                </a:lnTo>
                <a:lnTo>
                  <a:pt x="8497" y="12376"/>
                </a:lnTo>
                <a:lnTo>
                  <a:pt x="9293" y="12376"/>
                </a:lnTo>
                <a:lnTo>
                  <a:pt x="9293" y="13144"/>
                </a:lnTo>
                <a:lnTo>
                  <a:pt x="10060" y="13144"/>
                </a:lnTo>
                <a:lnTo>
                  <a:pt x="10060" y="12376"/>
                </a:lnTo>
                <a:lnTo>
                  <a:pt x="10828" y="12376"/>
                </a:lnTo>
                <a:lnTo>
                  <a:pt x="10828" y="13144"/>
                </a:lnTo>
                <a:lnTo>
                  <a:pt x="11595" y="13144"/>
                </a:lnTo>
                <a:lnTo>
                  <a:pt x="11595" y="12376"/>
                </a:lnTo>
                <a:lnTo>
                  <a:pt x="12376" y="12376"/>
                </a:lnTo>
                <a:lnTo>
                  <a:pt x="12376" y="13144"/>
                </a:lnTo>
                <a:lnTo>
                  <a:pt x="13143" y="13144"/>
                </a:lnTo>
                <a:lnTo>
                  <a:pt x="13143" y="11609"/>
                </a:lnTo>
                <a:lnTo>
                  <a:pt x="10060" y="11609"/>
                </a:lnTo>
                <a:lnTo>
                  <a:pt x="10060" y="5357"/>
                </a:lnTo>
                <a:cubicBezTo>
                  <a:pt x="10515" y="5201"/>
                  <a:pt x="10828" y="4760"/>
                  <a:pt x="10828" y="4264"/>
                </a:cubicBezTo>
                <a:cubicBezTo>
                  <a:pt x="10828" y="4093"/>
                  <a:pt x="10784" y="3922"/>
                  <a:pt x="10714" y="3766"/>
                </a:cubicBezTo>
                <a:lnTo>
                  <a:pt x="12376" y="2117"/>
                </a:lnTo>
                <a:lnTo>
                  <a:pt x="12376" y="3112"/>
                </a:lnTo>
                <a:lnTo>
                  <a:pt x="13143" y="3112"/>
                </a:lnTo>
                <a:lnTo>
                  <a:pt x="13143" y="796"/>
                </a:lnTo>
                <a:lnTo>
                  <a:pt x="10828" y="796"/>
                </a:lnTo>
                <a:lnTo>
                  <a:pt x="10828" y="1564"/>
                </a:lnTo>
                <a:lnTo>
                  <a:pt x="11822" y="1564"/>
                </a:lnTo>
                <a:lnTo>
                  <a:pt x="10174" y="3226"/>
                </a:lnTo>
                <a:cubicBezTo>
                  <a:pt x="10017" y="3155"/>
                  <a:pt x="9847" y="3112"/>
                  <a:pt x="9676" y="3112"/>
                </a:cubicBezTo>
                <a:cubicBezTo>
                  <a:pt x="9037" y="3112"/>
                  <a:pt x="8526" y="3624"/>
                  <a:pt x="8526" y="4264"/>
                </a:cubicBezTo>
                <a:cubicBezTo>
                  <a:pt x="8526" y="4448"/>
                  <a:pt x="8554" y="4605"/>
                  <a:pt x="8625" y="4760"/>
                </a:cubicBezTo>
                <a:lnTo>
                  <a:pt x="7062" y="6310"/>
                </a:lnTo>
                <a:cubicBezTo>
                  <a:pt x="6920" y="6224"/>
                  <a:pt x="6749" y="6196"/>
                  <a:pt x="6565" y="6196"/>
                </a:cubicBezTo>
                <a:cubicBezTo>
                  <a:pt x="6394" y="6196"/>
                  <a:pt x="6224" y="6224"/>
                  <a:pt x="6067" y="6310"/>
                </a:cubicBezTo>
                <a:lnTo>
                  <a:pt x="4532" y="4760"/>
                </a:lnTo>
                <a:cubicBezTo>
                  <a:pt x="4604" y="4618"/>
                  <a:pt x="4646" y="4448"/>
                  <a:pt x="4646" y="4264"/>
                </a:cubicBezTo>
                <a:cubicBezTo>
                  <a:pt x="4646" y="3624"/>
                  <a:pt x="4121" y="3112"/>
                  <a:pt x="3496" y="3112"/>
                </a:cubicBezTo>
                <a:cubicBezTo>
                  <a:pt x="2984" y="3112"/>
                  <a:pt x="2558" y="3439"/>
                  <a:pt x="2401" y="3879"/>
                </a:cubicBezTo>
                <a:lnTo>
                  <a:pt x="768" y="3879"/>
                </a:lnTo>
                <a:lnTo>
                  <a:pt x="768" y="1"/>
                </a:lnTo>
                <a:close/>
              </a:path>
            </a:pathLst>
          </a:custGeom>
          <a:solidFill>
            <a:srgbClr val="EDE5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4"/>
          <p:cNvSpPr/>
          <p:nvPr/>
        </p:nvSpPr>
        <p:spPr>
          <a:xfrm rot="-5400000" flipH="1">
            <a:off x="7749075" y="3749275"/>
            <a:ext cx="672900" cy="21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4"/>
          <p:cNvSpPr txBox="1"/>
          <p:nvPr/>
        </p:nvSpPr>
        <p:spPr>
          <a:xfrm>
            <a:off x="960025" y="35700"/>
            <a:ext cx="52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The summary of missing data</a:t>
            </a:r>
            <a:r>
              <a:rPr lang="es" sz="1900" b="1">
                <a:latin typeface="Livvic"/>
                <a:ea typeface="Livvic"/>
                <a:cs typeface="Livvic"/>
                <a:sym typeface="Livvic"/>
              </a:rPr>
              <a:t> </a:t>
            </a:r>
            <a:endParaRPr sz="1900" b="1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59" name="Google Shape;259;p34"/>
          <p:cNvSpPr/>
          <p:nvPr/>
        </p:nvSpPr>
        <p:spPr>
          <a:xfrm>
            <a:off x="1463375" y="4508875"/>
            <a:ext cx="2272800" cy="548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/>
          <p:nvPr/>
        </p:nvSpPr>
        <p:spPr>
          <a:xfrm rot="-5400000" flipH="1">
            <a:off x="7749075" y="3749275"/>
            <a:ext cx="672900" cy="21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5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66" name="Google Shape;266;p35"/>
          <p:cNvGraphicFramePr/>
          <p:nvPr/>
        </p:nvGraphicFramePr>
        <p:xfrm>
          <a:off x="605825" y="68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{F104C17B-B9CA-4CFF-82AE-9C81A322F700}</a:tableStyleId>
              </a:tblPr>
              <a:tblGrid>
                <a:gridCol w="265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IMDB score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 rows no data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Directors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104 rows no data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Critic Reviews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 rows no data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Duration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 rows no data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Director Facebook likes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104 rows no data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Actor Facebook like: 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 rows no data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Genres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 rows no data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Gross Revenue 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884 rows no data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Budget	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482 rows no data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Plot Keywords	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153 rows no data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7" name="Google Shape;267;p35"/>
          <p:cNvSpPr txBox="1"/>
          <p:nvPr/>
        </p:nvSpPr>
        <p:spPr>
          <a:xfrm>
            <a:off x="714350" y="71400"/>
            <a:ext cx="52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Main Variables missing data breakdown</a:t>
            </a:r>
            <a:r>
              <a:rPr lang="es" sz="1900" b="1">
                <a:latin typeface="Livvic"/>
                <a:ea typeface="Livvic"/>
                <a:cs typeface="Livvic"/>
                <a:sym typeface="Livvic"/>
              </a:rPr>
              <a:t> </a:t>
            </a:r>
            <a:endParaRPr sz="1900" b="1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68" name="Google Shape;268;p35"/>
          <p:cNvSpPr/>
          <p:nvPr/>
        </p:nvSpPr>
        <p:spPr>
          <a:xfrm>
            <a:off x="179693" y="130094"/>
            <a:ext cx="288215" cy="288215"/>
          </a:xfrm>
          <a:custGeom>
            <a:avLst/>
            <a:gdLst/>
            <a:ahLst/>
            <a:cxnLst/>
            <a:rect l="l" t="t" r="r" b="b"/>
            <a:pathLst>
              <a:path w="13144" h="13144" extrusionOk="0">
                <a:moveTo>
                  <a:pt x="3496" y="3879"/>
                </a:moveTo>
                <a:cubicBezTo>
                  <a:pt x="3708" y="3879"/>
                  <a:pt x="3879" y="4050"/>
                  <a:pt x="3879" y="4264"/>
                </a:cubicBezTo>
                <a:cubicBezTo>
                  <a:pt x="3879" y="4476"/>
                  <a:pt x="3708" y="4647"/>
                  <a:pt x="3496" y="4647"/>
                </a:cubicBezTo>
                <a:cubicBezTo>
                  <a:pt x="3282" y="4647"/>
                  <a:pt x="3112" y="4476"/>
                  <a:pt x="3112" y="4264"/>
                </a:cubicBezTo>
                <a:cubicBezTo>
                  <a:pt x="3112" y="4050"/>
                  <a:pt x="3282" y="3879"/>
                  <a:pt x="3496" y="3879"/>
                </a:cubicBezTo>
                <a:close/>
                <a:moveTo>
                  <a:pt x="9676" y="3879"/>
                </a:moveTo>
                <a:cubicBezTo>
                  <a:pt x="9890" y="3879"/>
                  <a:pt x="10060" y="4050"/>
                  <a:pt x="10060" y="4264"/>
                </a:cubicBezTo>
                <a:cubicBezTo>
                  <a:pt x="10060" y="4476"/>
                  <a:pt x="9890" y="4647"/>
                  <a:pt x="9676" y="4647"/>
                </a:cubicBezTo>
                <a:cubicBezTo>
                  <a:pt x="9464" y="4647"/>
                  <a:pt x="9293" y="4476"/>
                  <a:pt x="9293" y="4264"/>
                </a:cubicBezTo>
                <a:cubicBezTo>
                  <a:pt x="9293" y="4050"/>
                  <a:pt x="9464" y="3879"/>
                  <a:pt x="9676" y="3879"/>
                </a:cubicBezTo>
                <a:close/>
                <a:moveTo>
                  <a:pt x="6565" y="6963"/>
                </a:moveTo>
                <a:cubicBezTo>
                  <a:pt x="6777" y="6963"/>
                  <a:pt x="6948" y="7134"/>
                  <a:pt x="6948" y="7346"/>
                </a:cubicBezTo>
                <a:cubicBezTo>
                  <a:pt x="6948" y="7560"/>
                  <a:pt x="6777" y="7731"/>
                  <a:pt x="6565" y="7731"/>
                </a:cubicBezTo>
                <a:cubicBezTo>
                  <a:pt x="6351" y="7731"/>
                  <a:pt x="6181" y="7560"/>
                  <a:pt x="6181" y="7346"/>
                </a:cubicBezTo>
                <a:cubicBezTo>
                  <a:pt x="6181" y="7134"/>
                  <a:pt x="6351" y="6963"/>
                  <a:pt x="6565" y="6963"/>
                </a:cubicBezTo>
                <a:close/>
                <a:moveTo>
                  <a:pt x="2401" y="4647"/>
                </a:moveTo>
                <a:cubicBezTo>
                  <a:pt x="2515" y="4974"/>
                  <a:pt x="2771" y="5243"/>
                  <a:pt x="3112" y="5357"/>
                </a:cubicBezTo>
                <a:lnTo>
                  <a:pt x="3112" y="11609"/>
                </a:lnTo>
                <a:lnTo>
                  <a:pt x="768" y="11609"/>
                </a:lnTo>
                <a:lnTo>
                  <a:pt x="768" y="4647"/>
                </a:lnTo>
                <a:close/>
                <a:moveTo>
                  <a:pt x="3992" y="5300"/>
                </a:moveTo>
                <a:lnTo>
                  <a:pt x="5527" y="6850"/>
                </a:lnTo>
                <a:cubicBezTo>
                  <a:pt x="5457" y="6992"/>
                  <a:pt x="5413" y="7162"/>
                  <a:pt x="5413" y="7346"/>
                </a:cubicBezTo>
                <a:cubicBezTo>
                  <a:pt x="5413" y="7844"/>
                  <a:pt x="5741" y="8270"/>
                  <a:pt x="6181" y="8426"/>
                </a:cubicBezTo>
                <a:lnTo>
                  <a:pt x="6181" y="11609"/>
                </a:lnTo>
                <a:lnTo>
                  <a:pt x="3879" y="11609"/>
                </a:lnTo>
                <a:lnTo>
                  <a:pt x="3879" y="5357"/>
                </a:lnTo>
                <a:cubicBezTo>
                  <a:pt x="3907" y="5343"/>
                  <a:pt x="3950" y="5329"/>
                  <a:pt x="3992" y="5300"/>
                </a:cubicBezTo>
                <a:close/>
                <a:moveTo>
                  <a:pt x="9179" y="5300"/>
                </a:moveTo>
                <a:cubicBezTo>
                  <a:pt x="9208" y="5329"/>
                  <a:pt x="9250" y="5343"/>
                  <a:pt x="9293" y="5357"/>
                </a:cubicBezTo>
                <a:lnTo>
                  <a:pt x="9293" y="11609"/>
                </a:lnTo>
                <a:lnTo>
                  <a:pt x="6948" y="11609"/>
                </a:lnTo>
                <a:lnTo>
                  <a:pt x="6948" y="8426"/>
                </a:lnTo>
                <a:cubicBezTo>
                  <a:pt x="7403" y="8270"/>
                  <a:pt x="7730" y="7844"/>
                  <a:pt x="7730" y="7346"/>
                </a:cubicBezTo>
                <a:cubicBezTo>
                  <a:pt x="7730" y="7162"/>
                  <a:pt x="7687" y="7005"/>
                  <a:pt x="7616" y="6850"/>
                </a:cubicBezTo>
                <a:lnTo>
                  <a:pt x="9179" y="5300"/>
                </a:lnTo>
                <a:close/>
                <a:moveTo>
                  <a:pt x="0" y="1"/>
                </a:moveTo>
                <a:lnTo>
                  <a:pt x="0" y="13144"/>
                </a:lnTo>
                <a:lnTo>
                  <a:pt x="768" y="13144"/>
                </a:lnTo>
                <a:lnTo>
                  <a:pt x="768" y="12376"/>
                </a:lnTo>
                <a:lnTo>
                  <a:pt x="1563" y="12376"/>
                </a:lnTo>
                <a:lnTo>
                  <a:pt x="1563" y="13144"/>
                </a:lnTo>
                <a:lnTo>
                  <a:pt x="2331" y="13144"/>
                </a:lnTo>
                <a:lnTo>
                  <a:pt x="2331" y="12376"/>
                </a:lnTo>
                <a:lnTo>
                  <a:pt x="3112" y="12376"/>
                </a:lnTo>
                <a:lnTo>
                  <a:pt x="3112" y="13144"/>
                </a:lnTo>
                <a:lnTo>
                  <a:pt x="3879" y="13144"/>
                </a:lnTo>
                <a:lnTo>
                  <a:pt x="3879" y="12376"/>
                </a:lnTo>
                <a:lnTo>
                  <a:pt x="4646" y="12376"/>
                </a:lnTo>
                <a:lnTo>
                  <a:pt x="4646" y="13144"/>
                </a:lnTo>
                <a:lnTo>
                  <a:pt x="5413" y="13144"/>
                </a:lnTo>
                <a:lnTo>
                  <a:pt x="5413" y="12376"/>
                </a:lnTo>
                <a:lnTo>
                  <a:pt x="6181" y="12376"/>
                </a:lnTo>
                <a:lnTo>
                  <a:pt x="6181" y="13144"/>
                </a:lnTo>
                <a:lnTo>
                  <a:pt x="6948" y="13144"/>
                </a:lnTo>
                <a:lnTo>
                  <a:pt x="6948" y="12376"/>
                </a:lnTo>
                <a:lnTo>
                  <a:pt x="7730" y="12376"/>
                </a:lnTo>
                <a:lnTo>
                  <a:pt x="7730" y="13144"/>
                </a:lnTo>
                <a:lnTo>
                  <a:pt x="8497" y="13144"/>
                </a:lnTo>
                <a:lnTo>
                  <a:pt x="8497" y="12376"/>
                </a:lnTo>
                <a:lnTo>
                  <a:pt x="9293" y="12376"/>
                </a:lnTo>
                <a:lnTo>
                  <a:pt x="9293" y="13144"/>
                </a:lnTo>
                <a:lnTo>
                  <a:pt x="10060" y="13144"/>
                </a:lnTo>
                <a:lnTo>
                  <a:pt x="10060" y="12376"/>
                </a:lnTo>
                <a:lnTo>
                  <a:pt x="10828" y="12376"/>
                </a:lnTo>
                <a:lnTo>
                  <a:pt x="10828" y="13144"/>
                </a:lnTo>
                <a:lnTo>
                  <a:pt x="11595" y="13144"/>
                </a:lnTo>
                <a:lnTo>
                  <a:pt x="11595" y="12376"/>
                </a:lnTo>
                <a:lnTo>
                  <a:pt x="12376" y="12376"/>
                </a:lnTo>
                <a:lnTo>
                  <a:pt x="12376" y="13144"/>
                </a:lnTo>
                <a:lnTo>
                  <a:pt x="13143" y="13144"/>
                </a:lnTo>
                <a:lnTo>
                  <a:pt x="13143" y="11609"/>
                </a:lnTo>
                <a:lnTo>
                  <a:pt x="10060" y="11609"/>
                </a:lnTo>
                <a:lnTo>
                  <a:pt x="10060" y="5357"/>
                </a:lnTo>
                <a:cubicBezTo>
                  <a:pt x="10515" y="5201"/>
                  <a:pt x="10828" y="4760"/>
                  <a:pt x="10828" y="4264"/>
                </a:cubicBezTo>
                <a:cubicBezTo>
                  <a:pt x="10828" y="4093"/>
                  <a:pt x="10784" y="3922"/>
                  <a:pt x="10714" y="3766"/>
                </a:cubicBezTo>
                <a:lnTo>
                  <a:pt x="12376" y="2117"/>
                </a:lnTo>
                <a:lnTo>
                  <a:pt x="12376" y="3112"/>
                </a:lnTo>
                <a:lnTo>
                  <a:pt x="13143" y="3112"/>
                </a:lnTo>
                <a:lnTo>
                  <a:pt x="13143" y="796"/>
                </a:lnTo>
                <a:lnTo>
                  <a:pt x="10828" y="796"/>
                </a:lnTo>
                <a:lnTo>
                  <a:pt x="10828" y="1564"/>
                </a:lnTo>
                <a:lnTo>
                  <a:pt x="11822" y="1564"/>
                </a:lnTo>
                <a:lnTo>
                  <a:pt x="10174" y="3226"/>
                </a:lnTo>
                <a:cubicBezTo>
                  <a:pt x="10017" y="3155"/>
                  <a:pt x="9847" y="3112"/>
                  <a:pt x="9676" y="3112"/>
                </a:cubicBezTo>
                <a:cubicBezTo>
                  <a:pt x="9037" y="3112"/>
                  <a:pt x="8526" y="3624"/>
                  <a:pt x="8526" y="4264"/>
                </a:cubicBezTo>
                <a:cubicBezTo>
                  <a:pt x="8526" y="4448"/>
                  <a:pt x="8554" y="4605"/>
                  <a:pt x="8625" y="4760"/>
                </a:cubicBezTo>
                <a:lnTo>
                  <a:pt x="7062" y="6310"/>
                </a:lnTo>
                <a:cubicBezTo>
                  <a:pt x="6920" y="6224"/>
                  <a:pt x="6749" y="6196"/>
                  <a:pt x="6565" y="6196"/>
                </a:cubicBezTo>
                <a:cubicBezTo>
                  <a:pt x="6394" y="6196"/>
                  <a:pt x="6224" y="6224"/>
                  <a:pt x="6067" y="6310"/>
                </a:cubicBezTo>
                <a:lnTo>
                  <a:pt x="4532" y="4760"/>
                </a:lnTo>
                <a:cubicBezTo>
                  <a:pt x="4604" y="4618"/>
                  <a:pt x="4646" y="4448"/>
                  <a:pt x="4646" y="4264"/>
                </a:cubicBezTo>
                <a:cubicBezTo>
                  <a:pt x="4646" y="3624"/>
                  <a:pt x="4121" y="3112"/>
                  <a:pt x="3496" y="3112"/>
                </a:cubicBezTo>
                <a:cubicBezTo>
                  <a:pt x="2984" y="3112"/>
                  <a:pt x="2558" y="3439"/>
                  <a:pt x="2401" y="3879"/>
                </a:cubicBezTo>
                <a:lnTo>
                  <a:pt x="768" y="3879"/>
                </a:lnTo>
                <a:lnTo>
                  <a:pt x="768" y="1"/>
                </a:lnTo>
                <a:close/>
              </a:path>
            </a:pathLst>
          </a:custGeom>
          <a:solidFill>
            <a:srgbClr val="EDE5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741900" y="0"/>
            <a:ext cx="70119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Data correlation plot  </a:t>
            </a:r>
            <a:r>
              <a:rPr lang="es" sz="1400"/>
              <a:t> </a:t>
            </a:r>
            <a:endParaRPr sz="1400"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50" y="507025"/>
            <a:ext cx="7215574" cy="43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6"/>
          <p:cNvSpPr/>
          <p:nvPr/>
        </p:nvSpPr>
        <p:spPr>
          <a:xfrm>
            <a:off x="179693" y="130094"/>
            <a:ext cx="288215" cy="288215"/>
          </a:xfrm>
          <a:custGeom>
            <a:avLst/>
            <a:gdLst/>
            <a:ahLst/>
            <a:cxnLst/>
            <a:rect l="l" t="t" r="r" b="b"/>
            <a:pathLst>
              <a:path w="13144" h="13144" extrusionOk="0">
                <a:moveTo>
                  <a:pt x="3496" y="3879"/>
                </a:moveTo>
                <a:cubicBezTo>
                  <a:pt x="3708" y="3879"/>
                  <a:pt x="3879" y="4050"/>
                  <a:pt x="3879" y="4264"/>
                </a:cubicBezTo>
                <a:cubicBezTo>
                  <a:pt x="3879" y="4476"/>
                  <a:pt x="3708" y="4647"/>
                  <a:pt x="3496" y="4647"/>
                </a:cubicBezTo>
                <a:cubicBezTo>
                  <a:pt x="3282" y="4647"/>
                  <a:pt x="3112" y="4476"/>
                  <a:pt x="3112" y="4264"/>
                </a:cubicBezTo>
                <a:cubicBezTo>
                  <a:pt x="3112" y="4050"/>
                  <a:pt x="3282" y="3879"/>
                  <a:pt x="3496" y="3879"/>
                </a:cubicBezTo>
                <a:close/>
                <a:moveTo>
                  <a:pt x="9676" y="3879"/>
                </a:moveTo>
                <a:cubicBezTo>
                  <a:pt x="9890" y="3879"/>
                  <a:pt x="10060" y="4050"/>
                  <a:pt x="10060" y="4264"/>
                </a:cubicBezTo>
                <a:cubicBezTo>
                  <a:pt x="10060" y="4476"/>
                  <a:pt x="9890" y="4647"/>
                  <a:pt x="9676" y="4647"/>
                </a:cubicBezTo>
                <a:cubicBezTo>
                  <a:pt x="9464" y="4647"/>
                  <a:pt x="9293" y="4476"/>
                  <a:pt x="9293" y="4264"/>
                </a:cubicBezTo>
                <a:cubicBezTo>
                  <a:pt x="9293" y="4050"/>
                  <a:pt x="9464" y="3879"/>
                  <a:pt x="9676" y="3879"/>
                </a:cubicBezTo>
                <a:close/>
                <a:moveTo>
                  <a:pt x="6565" y="6963"/>
                </a:moveTo>
                <a:cubicBezTo>
                  <a:pt x="6777" y="6963"/>
                  <a:pt x="6948" y="7134"/>
                  <a:pt x="6948" y="7346"/>
                </a:cubicBezTo>
                <a:cubicBezTo>
                  <a:pt x="6948" y="7560"/>
                  <a:pt x="6777" y="7731"/>
                  <a:pt x="6565" y="7731"/>
                </a:cubicBezTo>
                <a:cubicBezTo>
                  <a:pt x="6351" y="7731"/>
                  <a:pt x="6181" y="7560"/>
                  <a:pt x="6181" y="7346"/>
                </a:cubicBezTo>
                <a:cubicBezTo>
                  <a:pt x="6181" y="7134"/>
                  <a:pt x="6351" y="6963"/>
                  <a:pt x="6565" y="6963"/>
                </a:cubicBezTo>
                <a:close/>
                <a:moveTo>
                  <a:pt x="2401" y="4647"/>
                </a:moveTo>
                <a:cubicBezTo>
                  <a:pt x="2515" y="4974"/>
                  <a:pt x="2771" y="5243"/>
                  <a:pt x="3112" y="5357"/>
                </a:cubicBezTo>
                <a:lnTo>
                  <a:pt x="3112" y="11609"/>
                </a:lnTo>
                <a:lnTo>
                  <a:pt x="768" y="11609"/>
                </a:lnTo>
                <a:lnTo>
                  <a:pt x="768" y="4647"/>
                </a:lnTo>
                <a:close/>
                <a:moveTo>
                  <a:pt x="3992" y="5300"/>
                </a:moveTo>
                <a:lnTo>
                  <a:pt x="5527" y="6850"/>
                </a:lnTo>
                <a:cubicBezTo>
                  <a:pt x="5457" y="6992"/>
                  <a:pt x="5413" y="7162"/>
                  <a:pt x="5413" y="7346"/>
                </a:cubicBezTo>
                <a:cubicBezTo>
                  <a:pt x="5413" y="7844"/>
                  <a:pt x="5741" y="8270"/>
                  <a:pt x="6181" y="8426"/>
                </a:cubicBezTo>
                <a:lnTo>
                  <a:pt x="6181" y="11609"/>
                </a:lnTo>
                <a:lnTo>
                  <a:pt x="3879" y="11609"/>
                </a:lnTo>
                <a:lnTo>
                  <a:pt x="3879" y="5357"/>
                </a:lnTo>
                <a:cubicBezTo>
                  <a:pt x="3907" y="5343"/>
                  <a:pt x="3950" y="5329"/>
                  <a:pt x="3992" y="5300"/>
                </a:cubicBezTo>
                <a:close/>
                <a:moveTo>
                  <a:pt x="9179" y="5300"/>
                </a:moveTo>
                <a:cubicBezTo>
                  <a:pt x="9208" y="5329"/>
                  <a:pt x="9250" y="5343"/>
                  <a:pt x="9293" y="5357"/>
                </a:cubicBezTo>
                <a:lnTo>
                  <a:pt x="9293" y="11609"/>
                </a:lnTo>
                <a:lnTo>
                  <a:pt x="6948" y="11609"/>
                </a:lnTo>
                <a:lnTo>
                  <a:pt x="6948" y="8426"/>
                </a:lnTo>
                <a:cubicBezTo>
                  <a:pt x="7403" y="8270"/>
                  <a:pt x="7730" y="7844"/>
                  <a:pt x="7730" y="7346"/>
                </a:cubicBezTo>
                <a:cubicBezTo>
                  <a:pt x="7730" y="7162"/>
                  <a:pt x="7687" y="7005"/>
                  <a:pt x="7616" y="6850"/>
                </a:cubicBezTo>
                <a:lnTo>
                  <a:pt x="9179" y="5300"/>
                </a:lnTo>
                <a:close/>
                <a:moveTo>
                  <a:pt x="0" y="1"/>
                </a:moveTo>
                <a:lnTo>
                  <a:pt x="0" y="13144"/>
                </a:lnTo>
                <a:lnTo>
                  <a:pt x="768" y="13144"/>
                </a:lnTo>
                <a:lnTo>
                  <a:pt x="768" y="12376"/>
                </a:lnTo>
                <a:lnTo>
                  <a:pt x="1563" y="12376"/>
                </a:lnTo>
                <a:lnTo>
                  <a:pt x="1563" y="13144"/>
                </a:lnTo>
                <a:lnTo>
                  <a:pt x="2331" y="13144"/>
                </a:lnTo>
                <a:lnTo>
                  <a:pt x="2331" y="12376"/>
                </a:lnTo>
                <a:lnTo>
                  <a:pt x="3112" y="12376"/>
                </a:lnTo>
                <a:lnTo>
                  <a:pt x="3112" y="13144"/>
                </a:lnTo>
                <a:lnTo>
                  <a:pt x="3879" y="13144"/>
                </a:lnTo>
                <a:lnTo>
                  <a:pt x="3879" y="12376"/>
                </a:lnTo>
                <a:lnTo>
                  <a:pt x="4646" y="12376"/>
                </a:lnTo>
                <a:lnTo>
                  <a:pt x="4646" y="13144"/>
                </a:lnTo>
                <a:lnTo>
                  <a:pt x="5413" y="13144"/>
                </a:lnTo>
                <a:lnTo>
                  <a:pt x="5413" y="12376"/>
                </a:lnTo>
                <a:lnTo>
                  <a:pt x="6181" y="12376"/>
                </a:lnTo>
                <a:lnTo>
                  <a:pt x="6181" y="13144"/>
                </a:lnTo>
                <a:lnTo>
                  <a:pt x="6948" y="13144"/>
                </a:lnTo>
                <a:lnTo>
                  <a:pt x="6948" y="12376"/>
                </a:lnTo>
                <a:lnTo>
                  <a:pt x="7730" y="12376"/>
                </a:lnTo>
                <a:lnTo>
                  <a:pt x="7730" y="13144"/>
                </a:lnTo>
                <a:lnTo>
                  <a:pt x="8497" y="13144"/>
                </a:lnTo>
                <a:lnTo>
                  <a:pt x="8497" y="12376"/>
                </a:lnTo>
                <a:lnTo>
                  <a:pt x="9293" y="12376"/>
                </a:lnTo>
                <a:lnTo>
                  <a:pt x="9293" y="13144"/>
                </a:lnTo>
                <a:lnTo>
                  <a:pt x="10060" y="13144"/>
                </a:lnTo>
                <a:lnTo>
                  <a:pt x="10060" y="12376"/>
                </a:lnTo>
                <a:lnTo>
                  <a:pt x="10828" y="12376"/>
                </a:lnTo>
                <a:lnTo>
                  <a:pt x="10828" y="13144"/>
                </a:lnTo>
                <a:lnTo>
                  <a:pt x="11595" y="13144"/>
                </a:lnTo>
                <a:lnTo>
                  <a:pt x="11595" y="12376"/>
                </a:lnTo>
                <a:lnTo>
                  <a:pt x="12376" y="12376"/>
                </a:lnTo>
                <a:lnTo>
                  <a:pt x="12376" y="13144"/>
                </a:lnTo>
                <a:lnTo>
                  <a:pt x="13143" y="13144"/>
                </a:lnTo>
                <a:lnTo>
                  <a:pt x="13143" y="11609"/>
                </a:lnTo>
                <a:lnTo>
                  <a:pt x="10060" y="11609"/>
                </a:lnTo>
                <a:lnTo>
                  <a:pt x="10060" y="5357"/>
                </a:lnTo>
                <a:cubicBezTo>
                  <a:pt x="10515" y="5201"/>
                  <a:pt x="10828" y="4760"/>
                  <a:pt x="10828" y="4264"/>
                </a:cubicBezTo>
                <a:cubicBezTo>
                  <a:pt x="10828" y="4093"/>
                  <a:pt x="10784" y="3922"/>
                  <a:pt x="10714" y="3766"/>
                </a:cubicBezTo>
                <a:lnTo>
                  <a:pt x="12376" y="2117"/>
                </a:lnTo>
                <a:lnTo>
                  <a:pt x="12376" y="3112"/>
                </a:lnTo>
                <a:lnTo>
                  <a:pt x="13143" y="3112"/>
                </a:lnTo>
                <a:lnTo>
                  <a:pt x="13143" y="796"/>
                </a:lnTo>
                <a:lnTo>
                  <a:pt x="10828" y="796"/>
                </a:lnTo>
                <a:lnTo>
                  <a:pt x="10828" y="1564"/>
                </a:lnTo>
                <a:lnTo>
                  <a:pt x="11822" y="1564"/>
                </a:lnTo>
                <a:lnTo>
                  <a:pt x="10174" y="3226"/>
                </a:lnTo>
                <a:cubicBezTo>
                  <a:pt x="10017" y="3155"/>
                  <a:pt x="9847" y="3112"/>
                  <a:pt x="9676" y="3112"/>
                </a:cubicBezTo>
                <a:cubicBezTo>
                  <a:pt x="9037" y="3112"/>
                  <a:pt x="8526" y="3624"/>
                  <a:pt x="8526" y="4264"/>
                </a:cubicBezTo>
                <a:cubicBezTo>
                  <a:pt x="8526" y="4448"/>
                  <a:pt x="8554" y="4605"/>
                  <a:pt x="8625" y="4760"/>
                </a:cubicBezTo>
                <a:lnTo>
                  <a:pt x="7062" y="6310"/>
                </a:lnTo>
                <a:cubicBezTo>
                  <a:pt x="6920" y="6224"/>
                  <a:pt x="6749" y="6196"/>
                  <a:pt x="6565" y="6196"/>
                </a:cubicBezTo>
                <a:cubicBezTo>
                  <a:pt x="6394" y="6196"/>
                  <a:pt x="6224" y="6224"/>
                  <a:pt x="6067" y="6310"/>
                </a:cubicBezTo>
                <a:lnTo>
                  <a:pt x="4532" y="4760"/>
                </a:lnTo>
                <a:cubicBezTo>
                  <a:pt x="4604" y="4618"/>
                  <a:pt x="4646" y="4448"/>
                  <a:pt x="4646" y="4264"/>
                </a:cubicBezTo>
                <a:cubicBezTo>
                  <a:pt x="4646" y="3624"/>
                  <a:pt x="4121" y="3112"/>
                  <a:pt x="3496" y="3112"/>
                </a:cubicBezTo>
                <a:cubicBezTo>
                  <a:pt x="2984" y="3112"/>
                  <a:pt x="2558" y="3439"/>
                  <a:pt x="2401" y="3879"/>
                </a:cubicBezTo>
                <a:lnTo>
                  <a:pt x="768" y="3879"/>
                </a:lnTo>
                <a:lnTo>
                  <a:pt x="768" y="1"/>
                </a:lnTo>
                <a:close/>
              </a:path>
            </a:pathLst>
          </a:custGeom>
          <a:solidFill>
            <a:srgbClr val="EDE5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6"/>
          <p:cNvSpPr/>
          <p:nvPr/>
        </p:nvSpPr>
        <p:spPr>
          <a:xfrm rot="-5400000" flipH="1">
            <a:off x="7749075" y="3749275"/>
            <a:ext cx="672900" cy="21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6"/>
          <p:cNvSpPr txBox="1"/>
          <p:nvPr/>
        </p:nvSpPr>
        <p:spPr>
          <a:xfrm>
            <a:off x="5680975" y="729300"/>
            <a:ext cx="34161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The Variables have some relationship with each others. </a:t>
            </a:r>
            <a:endParaRPr sz="13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For example:</a:t>
            </a:r>
            <a:endParaRPr sz="13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vvic"/>
              <a:buChar char="●"/>
            </a:pPr>
            <a:r>
              <a:rPr lang="es" sz="13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gross &amp; num_voted_users</a:t>
            </a:r>
            <a:endParaRPr sz="13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vvic"/>
              <a:buChar char="●"/>
            </a:pPr>
            <a:r>
              <a:rPr lang="es" sz="13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imdb score &amp; actor facebook like</a:t>
            </a:r>
            <a:endParaRPr sz="13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vvic"/>
              <a:buChar char="●"/>
            </a:pPr>
            <a:r>
              <a:rPr lang="es" sz="13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imdb score &amp; num_user_for reviews   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672375" y="818175"/>
            <a:ext cx="40479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Visualization</a:t>
            </a:r>
            <a:endParaRPr/>
          </a:p>
        </p:txBody>
      </p:sp>
      <p:sp>
        <p:nvSpPr>
          <p:cNvPr id="284" name="Google Shape;284;p37"/>
          <p:cNvSpPr/>
          <p:nvPr/>
        </p:nvSpPr>
        <p:spPr>
          <a:xfrm>
            <a:off x="0" y="818075"/>
            <a:ext cx="362100" cy="23718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/>
          <p:cNvSpPr/>
          <p:nvPr/>
        </p:nvSpPr>
        <p:spPr>
          <a:xfrm rot="-5400000" flipH="1">
            <a:off x="-587262" y="2707150"/>
            <a:ext cx="2771400" cy="8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ctrTitle" idx="4294967295"/>
          </p:nvPr>
        </p:nvSpPr>
        <p:spPr>
          <a:xfrm>
            <a:off x="1360624" y="2910163"/>
            <a:ext cx="32376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Director’s effect on IMDB score</a:t>
            </a:r>
            <a:endParaRPr sz="150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 idx="4294967295"/>
          </p:nvPr>
        </p:nvSpPr>
        <p:spPr>
          <a:xfrm>
            <a:off x="488863" y="3787085"/>
            <a:ext cx="9765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37"/>
          <p:cNvSpPr txBox="1">
            <a:spLocks noGrp="1"/>
          </p:cNvSpPr>
          <p:nvPr>
            <p:ph type="title" idx="4294967295"/>
          </p:nvPr>
        </p:nvSpPr>
        <p:spPr>
          <a:xfrm>
            <a:off x="488913" y="1798575"/>
            <a:ext cx="10791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37"/>
          <p:cNvSpPr txBox="1">
            <a:spLocks noGrp="1"/>
          </p:cNvSpPr>
          <p:nvPr>
            <p:ph type="title" idx="4294967295"/>
          </p:nvPr>
        </p:nvSpPr>
        <p:spPr>
          <a:xfrm>
            <a:off x="475975" y="2792830"/>
            <a:ext cx="10023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37"/>
          <p:cNvSpPr txBox="1">
            <a:spLocks noGrp="1"/>
          </p:cNvSpPr>
          <p:nvPr>
            <p:ph type="ctrTitle" idx="4294967295"/>
          </p:nvPr>
        </p:nvSpPr>
        <p:spPr>
          <a:xfrm>
            <a:off x="1360622" y="3942950"/>
            <a:ext cx="35172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Lead Actors Effect on IMDB Score</a:t>
            </a:r>
            <a:endParaRPr sz="1500"/>
          </a:p>
        </p:txBody>
      </p:sp>
      <p:sp>
        <p:nvSpPr>
          <p:cNvPr id="291" name="Google Shape;291;p37"/>
          <p:cNvSpPr txBox="1">
            <a:spLocks noGrp="1"/>
          </p:cNvSpPr>
          <p:nvPr>
            <p:ph type="ctrTitle" idx="4294967295"/>
          </p:nvPr>
        </p:nvSpPr>
        <p:spPr>
          <a:xfrm>
            <a:off x="1360624" y="1916388"/>
            <a:ext cx="32376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Does IMDB score affect revenue?</a:t>
            </a:r>
            <a:endParaRPr sz="1500"/>
          </a:p>
        </p:txBody>
      </p:sp>
      <p:pic>
        <p:nvPicPr>
          <p:cNvPr id="292" name="Google Shape;2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125" y="672263"/>
            <a:ext cx="3685251" cy="379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1D6"/>
            </a:gs>
            <a:gs pos="100000">
              <a:srgbClr val="B1A389"/>
            </a:gs>
          </a:gsLst>
          <a:lin ang="5400012" scaled="0"/>
        </a:gra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/>
          <p:nvPr/>
        </p:nvSpPr>
        <p:spPr>
          <a:xfrm rot="-5400000" flipH="1">
            <a:off x="2739325" y="-2180675"/>
            <a:ext cx="387900" cy="509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38"/>
          <p:cNvPicPr preferRelativeResize="0"/>
          <p:nvPr/>
        </p:nvPicPr>
        <p:blipFill rotWithShape="1">
          <a:blip r:embed="rId3">
            <a:alphaModFix/>
          </a:blip>
          <a:srcRect l="7792" t="5651" r="3852" b="8584"/>
          <a:stretch/>
        </p:blipFill>
        <p:spPr>
          <a:xfrm>
            <a:off x="6284700" y="1694025"/>
            <a:ext cx="2668976" cy="17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00" y="730525"/>
            <a:ext cx="2728051" cy="20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6275" y="730525"/>
            <a:ext cx="3207174" cy="20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500" y="2884950"/>
            <a:ext cx="2728051" cy="21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6275" y="2884950"/>
            <a:ext cx="3207174" cy="21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8"/>
          <p:cNvPicPr preferRelativeResize="0"/>
          <p:nvPr/>
        </p:nvPicPr>
        <p:blipFill rotWithShape="1">
          <a:blip r:embed="rId8">
            <a:alphaModFix/>
          </a:blip>
          <a:srcRect l="9893" t="5383" r="4746" b="8624"/>
          <a:stretch/>
        </p:blipFill>
        <p:spPr>
          <a:xfrm>
            <a:off x="6284700" y="3461575"/>
            <a:ext cx="2668976" cy="165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8"/>
          <p:cNvPicPr preferRelativeResize="0"/>
          <p:nvPr/>
        </p:nvPicPr>
        <p:blipFill rotWithShape="1">
          <a:blip r:embed="rId9">
            <a:alphaModFix/>
          </a:blip>
          <a:srcRect l="8505" t="3763" r="3628" b="8501"/>
          <a:stretch/>
        </p:blipFill>
        <p:spPr>
          <a:xfrm>
            <a:off x="6284700" y="0"/>
            <a:ext cx="2668976" cy="165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8"/>
          <p:cNvSpPr/>
          <p:nvPr/>
        </p:nvSpPr>
        <p:spPr>
          <a:xfrm rot="-5400000">
            <a:off x="2498725" y="-2216450"/>
            <a:ext cx="393900" cy="49845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8"/>
          <p:cNvSpPr txBox="1"/>
          <p:nvPr/>
        </p:nvSpPr>
        <p:spPr>
          <a:xfrm>
            <a:off x="137500" y="127075"/>
            <a:ext cx="5301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Data Exploration - Box and Whisker plots</a:t>
            </a:r>
            <a:endParaRPr sz="19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/>
          <p:nvPr/>
        </p:nvSpPr>
        <p:spPr>
          <a:xfrm rot="-5400000" flipH="1">
            <a:off x="4384750" y="384550"/>
            <a:ext cx="368100" cy="915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9"/>
          <p:cNvSpPr/>
          <p:nvPr/>
        </p:nvSpPr>
        <p:spPr>
          <a:xfrm>
            <a:off x="311450" y="822150"/>
            <a:ext cx="2590200" cy="1616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9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9"/>
          <p:cNvSpPr txBox="1"/>
          <p:nvPr/>
        </p:nvSpPr>
        <p:spPr>
          <a:xfrm>
            <a:off x="799275" y="71400"/>
            <a:ext cx="8122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Q1   Does IMDB score affect revenue?</a:t>
            </a:r>
            <a:endParaRPr sz="19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15" name="Google Shape;315;p39"/>
          <p:cNvSpPr/>
          <p:nvPr/>
        </p:nvSpPr>
        <p:spPr>
          <a:xfrm>
            <a:off x="179693" y="130094"/>
            <a:ext cx="288215" cy="288215"/>
          </a:xfrm>
          <a:custGeom>
            <a:avLst/>
            <a:gdLst/>
            <a:ahLst/>
            <a:cxnLst/>
            <a:rect l="l" t="t" r="r" b="b"/>
            <a:pathLst>
              <a:path w="13144" h="13144" extrusionOk="0">
                <a:moveTo>
                  <a:pt x="3496" y="3879"/>
                </a:moveTo>
                <a:cubicBezTo>
                  <a:pt x="3708" y="3879"/>
                  <a:pt x="3879" y="4050"/>
                  <a:pt x="3879" y="4264"/>
                </a:cubicBezTo>
                <a:cubicBezTo>
                  <a:pt x="3879" y="4476"/>
                  <a:pt x="3708" y="4647"/>
                  <a:pt x="3496" y="4647"/>
                </a:cubicBezTo>
                <a:cubicBezTo>
                  <a:pt x="3282" y="4647"/>
                  <a:pt x="3112" y="4476"/>
                  <a:pt x="3112" y="4264"/>
                </a:cubicBezTo>
                <a:cubicBezTo>
                  <a:pt x="3112" y="4050"/>
                  <a:pt x="3282" y="3879"/>
                  <a:pt x="3496" y="3879"/>
                </a:cubicBezTo>
                <a:close/>
                <a:moveTo>
                  <a:pt x="9676" y="3879"/>
                </a:moveTo>
                <a:cubicBezTo>
                  <a:pt x="9890" y="3879"/>
                  <a:pt x="10060" y="4050"/>
                  <a:pt x="10060" y="4264"/>
                </a:cubicBezTo>
                <a:cubicBezTo>
                  <a:pt x="10060" y="4476"/>
                  <a:pt x="9890" y="4647"/>
                  <a:pt x="9676" y="4647"/>
                </a:cubicBezTo>
                <a:cubicBezTo>
                  <a:pt x="9464" y="4647"/>
                  <a:pt x="9293" y="4476"/>
                  <a:pt x="9293" y="4264"/>
                </a:cubicBezTo>
                <a:cubicBezTo>
                  <a:pt x="9293" y="4050"/>
                  <a:pt x="9464" y="3879"/>
                  <a:pt x="9676" y="3879"/>
                </a:cubicBezTo>
                <a:close/>
                <a:moveTo>
                  <a:pt x="6565" y="6963"/>
                </a:moveTo>
                <a:cubicBezTo>
                  <a:pt x="6777" y="6963"/>
                  <a:pt x="6948" y="7134"/>
                  <a:pt x="6948" y="7346"/>
                </a:cubicBezTo>
                <a:cubicBezTo>
                  <a:pt x="6948" y="7560"/>
                  <a:pt x="6777" y="7731"/>
                  <a:pt x="6565" y="7731"/>
                </a:cubicBezTo>
                <a:cubicBezTo>
                  <a:pt x="6351" y="7731"/>
                  <a:pt x="6181" y="7560"/>
                  <a:pt x="6181" y="7346"/>
                </a:cubicBezTo>
                <a:cubicBezTo>
                  <a:pt x="6181" y="7134"/>
                  <a:pt x="6351" y="6963"/>
                  <a:pt x="6565" y="6963"/>
                </a:cubicBezTo>
                <a:close/>
                <a:moveTo>
                  <a:pt x="2401" y="4647"/>
                </a:moveTo>
                <a:cubicBezTo>
                  <a:pt x="2515" y="4974"/>
                  <a:pt x="2771" y="5243"/>
                  <a:pt x="3112" y="5357"/>
                </a:cubicBezTo>
                <a:lnTo>
                  <a:pt x="3112" y="11609"/>
                </a:lnTo>
                <a:lnTo>
                  <a:pt x="768" y="11609"/>
                </a:lnTo>
                <a:lnTo>
                  <a:pt x="768" y="4647"/>
                </a:lnTo>
                <a:close/>
                <a:moveTo>
                  <a:pt x="3992" y="5300"/>
                </a:moveTo>
                <a:lnTo>
                  <a:pt x="5527" y="6850"/>
                </a:lnTo>
                <a:cubicBezTo>
                  <a:pt x="5457" y="6992"/>
                  <a:pt x="5413" y="7162"/>
                  <a:pt x="5413" y="7346"/>
                </a:cubicBezTo>
                <a:cubicBezTo>
                  <a:pt x="5413" y="7844"/>
                  <a:pt x="5741" y="8270"/>
                  <a:pt x="6181" y="8426"/>
                </a:cubicBezTo>
                <a:lnTo>
                  <a:pt x="6181" y="11609"/>
                </a:lnTo>
                <a:lnTo>
                  <a:pt x="3879" y="11609"/>
                </a:lnTo>
                <a:lnTo>
                  <a:pt x="3879" y="5357"/>
                </a:lnTo>
                <a:cubicBezTo>
                  <a:pt x="3907" y="5343"/>
                  <a:pt x="3950" y="5329"/>
                  <a:pt x="3992" y="5300"/>
                </a:cubicBezTo>
                <a:close/>
                <a:moveTo>
                  <a:pt x="9179" y="5300"/>
                </a:moveTo>
                <a:cubicBezTo>
                  <a:pt x="9208" y="5329"/>
                  <a:pt x="9250" y="5343"/>
                  <a:pt x="9293" y="5357"/>
                </a:cubicBezTo>
                <a:lnTo>
                  <a:pt x="9293" y="11609"/>
                </a:lnTo>
                <a:lnTo>
                  <a:pt x="6948" y="11609"/>
                </a:lnTo>
                <a:lnTo>
                  <a:pt x="6948" y="8426"/>
                </a:lnTo>
                <a:cubicBezTo>
                  <a:pt x="7403" y="8270"/>
                  <a:pt x="7730" y="7844"/>
                  <a:pt x="7730" y="7346"/>
                </a:cubicBezTo>
                <a:cubicBezTo>
                  <a:pt x="7730" y="7162"/>
                  <a:pt x="7687" y="7005"/>
                  <a:pt x="7616" y="6850"/>
                </a:cubicBezTo>
                <a:lnTo>
                  <a:pt x="9179" y="5300"/>
                </a:lnTo>
                <a:close/>
                <a:moveTo>
                  <a:pt x="0" y="1"/>
                </a:moveTo>
                <a:lnTo>
                  <a:pt x="0" y="13144"/>
                </a:lnTo>
                <a:lnTo>
                  <a:pt x="768" y="13144"/>
                </a:lnTo>
                <a:lnTo>
                  <a:pt x="768" y="12376"/>
                </a:lnTo>
                <a:lnTo>
                  <a:pt x="1563" y="12376"/>
                </a:lnTo>
                <a:lnTo>
                  <a:pt x="1563" y="13144"/>
                </a:lnTo>
                <a:lnTo>
                  <a:pt x="2331" y="13144"/>
                </a:lnTo>
                <a:lnTo>
                  <a:pt x="2331" y="12376"/>
                </a:lnTo>
                <a:lnTo>
                  <a:pt x="3112" y="12376"/>
                </a:lnTo>
                <a:lnTo>
                  <a:pt x="3112" y="13144"/>
                </a:lnTo>
                <a:lnTo>
                  <a:pt x="3879" y="13144"/>
                </a:lnTo>
                <a:lnTo>
                  <a:pt x="3879" y="12376"/>
                </a:lnTo>
                <a:lnTo>
                  <a:pt x="4646" y="12376"/>
                </a:lnTo>
                <a:lnTo>
                  <a:pt x="4646" y="13144"/>
                </a:lnTo>
                <a:lnTo>
                  <a:pt x="5413" y="13144"/>
                </a:lnTo>
                <a:lnTo>
                  <a:pt x="5413" y="12376"/>
                </a:lnTo>
                <a:lnTo>
                  <a:pt x="6181" y="12376"/>
                </a:lnTo>
                <a:lnTo>
                  <a:pt x="6181" y="13144"/>
                </a:lnTo>
                <a:lnTo>
                  <a:pt x="6948" y="13144"/>
                </a:lnTo>
                <a:lnTo>
                  <a:pt x="6948" y="12376"/>
                </a:lnTo>
                <a:lnTo>
                  <a:pt x="7730" y="12376"/>
                </a:lnTo>
                <a:lnTo>
                  <a:pt x="7730" y="13144"/>
                </a:lnTo>
                <a:lnTo>
                  <a:pt x="8497" y="13144"/>
                </a:lnTo>
                <a:lnTo>
                  <a:pt x="8497" y="12376"/>
                </a:lnTo>
                <a:lnTo>
                  <a:pt x="9293" y="12376"/>
                </a:lnTo>
                <a:lnTo>
                  <a:pt x="9293" y="13144"/>
                </a:lnTo>
                <a:lnTo>
                  <a:pt x="10060" y="13144"/>
                </a:lnTo>
                <a:lnTo>
                  <a:pt x="10060" y="12376"/>
                </a:lnTo>
                <a:lnTo>
                  <a:pt x="10828" y="12376"/>
                </a:lnTo>
                <a:lnTo>
                  <a:pt x="10828" y="13144"/>
                </a:lnTo>
                <a:lnTo>
                  <a:pt x="11595" y="13144"/>
                </a:lnTo>
                <a:lnTo>
                  <a:pt x="11595" y="12376"/>
                </a:lnTo>
                <a:lnTo>
                  <a:pt x="12376" y="12376"/>
                </a:lnTo>
                <a:lnTo>
                  <a:pt x="12376" y="13144"/>
                </a:lnTo>
                <a:lnTo>
                  <a:pt x="13143" y="13144"/>
                </a:lnTo>
                <a:lnTo>
                  <a:pt x="13143" y="11609"/>
                </a:lnTo>
                <a:lnTo>
                  <a:pt x="10060" y="11609"/>
                </a:lnTo>
                <a:lnTo>
                  <a:pt x="10060" y="5357"/>
                </a:lnTo>
                <a:cubicBezTo>
                  <a:pt x="10515" y="5201"/>
                  <a:pt x="10828" y="4760"/>
                  <a:pt x="10828" y="4264"/>
                </a:cubicBezTo>
                <a:cubicBezTo>
                  <a:pt x="10828" y="4093"/>
                  <a:pt x="10784" y="3922"/>
                  <a:pt x="10714" y="3766"/>
                </a:cubicBezTo>
                <a:lnTo>
                  <a:pt x="12376" y="2117"/>
                </a:lnTo>
                <a:lnTo>
                  <a:pt x="12376" y="3112"/>
                </a:lnTo>
                <a:lnTo>
                  <a:pt x="13143" y="3112"/>
                </a:lnTo>
                <a:lnTo>
                  <a:pt x="13143" y="796"/>
                </a:lnTo>
                <a:lnTo>
                  <a:pt x="10828" y="796"/>
                </a:lnTo>
                <a:lnTo>
                  <a:pt x="10828" y="1564"/>
                </a:lnTo>
                <a:lnTo>
                  <a:pt x="11822" y="1564"/>
                </a:lnTo>
                <a:lnTo>
                  <a:pt x="10174" y="3226"/>
                </a:lnTo>
                <a:cubicBezTo>
                  <a:pt x="10017" y="3155"/>
                  <a:pt x="9847" y="3112"/>
                  <a:pt x="9676" y="3112"/>
                </a:cubicBezTo>
                <a:cubicBezTo>
                  <a:pt x="9037" y="3112"/>
                  <a:pt x="8526" y="3624"/>
                  <a:pt x="8526" y="4264"/>
                </a:cubicBezTo>
                <a:cubicBezTo>
                  <a:pt x="8526" y="4448"/>
                  <a:pt x="8554" y="4605"/>
                  <a:pt x="8625" y="4760"/>
                </a:cubicBezTo>
                <a:lnTo>
                  <a:pt x="7062" y="6310"/>
                </a:lnTo>
                <a:cubicBezTo>
                  <a:pt x="6920" y="6224"/>
                  <a:pt x="6749" y="6196"/>
                  <a:pt x="6565" y="6196"/>
                </a:cubicBezTo>
                <a:cubicBezTo>
                  <a:pt x="6394" y="6196"/>
                  <a:pt x="6224" y="6224"/>
                  <a:pt x="6067" y="6310"/>
                </a:cubicBezTo>
                <a:lnTo>
                  <a:pt x="4532" y="4760"/>
                </a:lnTo>
                <a:cubicBezTo>
                  <a:pt x="4604" y="4618"/>
                  <a:pt x="4646" y="4448"/>
                  <a:pt x="4646" y="4264"/>
                </a:cubicBezTo>
                <a:cubicBezTo>
                  <a:pt x="4646" y="3624"/>
                  <a:pt x="4121" y="3112"/>
                  <a:pt x="3496" y="3112"/>
                </a:cubicBezTo>
                <a:cubicBezTo>
                  <a:pt x="2984" y="3112"/>
                  <a:pt x="2558" y="3439"/>
                  <a:pt x="2401" y="3879"/>
                </a:cubicBezTo>
                <a:lnTo>
                  <a:pt x="768" y="3879"/>
                </a:lnTo>
                <a:lnTo>
                  <a:pt x="768" y="1"/>
                </a:lnTo>
                <a:close/>
              </a:path>
            </a:pathLst>
          </a:custGeom>
          <a:solidFill>
            <a:srgbClr val="EDE5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9"/>
          <p:cNvSpPr txBox="1"/>
          <p:nvPr/>
        </p:nvSpPr>
        <p:spPr>
          <a:xfrm>
            <a:off x="480100" y="822150"/>
            <a:ext cx="22557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Left Skewed relationship</a:t>
            </a:r>
            <a:endParaRPr sz="13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Suggests a relationship between the variables</a:t>
            </a:r>
            <a:endParaRPr sz="13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Gross revenue is missing 17.53% of its data</a:t>
            </a:r>
            <a:endParaRPr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E380055-F092-5192-7164-24581B0E9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321" y="693702"/>
            <a:ext cx="5422642" cy="381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183A1E-2AEF-7354-1CC4-032E7BE8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93" y="2571750"/>
            <a:ext cx="2903749" cy="207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/>
          <p:nvPr/>
        </p:nvSpPr>
        <p:spPr>
          <a:xfrm rot="-5400000" flipH="1">
            <a:off x="4384750" y="384550"/>
            <a:ext cx="368100" cy="915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0"/>
          <p:cNvSpPr txBox="1"/>
          <p:nvPr/>
        </p:nvSpPr>
        <p:spPr>
          <a:xfrm>
            <a:off x="1793375" y="548400"/>
            <a:ext cx="536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latin typeface="Calibri"/>
                <a:ea typeface="Calibri"/>
                <a:cs typeface="Calibri"/>
                <a:sym typeface="Calibri"/>
              </a:rPr>
              <a:t>Gross and Imdb score with specification of Color vs Black and White movie</a:t>
            </a:r>
            <a:endParaRPr sz="1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0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0"/>
          <p:cNvSpPr/>
          <p:nvPr/>
        </p:nvSpPr>
        <p:spPr>
          <a:xfrm>
            <a:off x="179693" y="130094"/>
            <a:ext cx="288215" cy="288215"/>
          </a:xfrm>
          <a:custGeom>
            <a:avLst/>
            <a:gdLst/>
            <a:ahLst/>
            <a:cxnLst/>
            <a:rect l="l" t="t" r="r" b="b"/>
            <a:pathLst>
              <a:path w="13144" h="13144" extrusionOk="0">
                <a:moveTo>
                  <a:pt x="3496" y="3879"/>
                </a:moveTo>
                <a:cubicBezTo>
                  <a:pt x="3708" y="3879"/>
                  <a:pt x="3879" y="4050"/>
                  <a:pt x="3879" y="4264"/>
                </a:cubicBezTo>
                <a:cubicBezTo>
                  <a:pt x="3879" y="4476"/>
                  <a:pt x="3708" y="4647"/>
                  <a:pt x="3496" y="4647"/>
                </a:cubicBezTo>
                <a:cubicBezTo>
                  <a:pt x="3282" y="4647"/>
                  <a:pt x="3112" y="4476"/>
                  <a:pt x="3112" y="4264"/>
                </a:cubicBezTo>
                <a:cubicBezTo>
                  <a:pt x="3112" y="4050"/>
                  <a:pt x="3282" y="3879"/>
                  <a:pt x="3496" y="3879"/>
                </a:cubicBezTo>
                <a:close/>
                <a:moveTo>
                  <a:pt x="9676" y="3879"/>
                </a:moveTo>
                <a:cubicBezTo>
                  <a:pt x="9890" y="3879"/>
                  <a:pt x="10060" y="4050"/>
                  <a:pt x="10060" y="4264"/>
                </a:cubicBezTo>
                <a:cubicBezTo>
                  <a:pt x="10060" y="4476"/>
                  <a:pt x="9890" y="4647"/>
                  <a:pt x="9676" y="4647"/>
                </a:cubicBezTo>
                <a:cubicBezTo>
                  <a:pt x="9464" y="4647"/>
                  <a:pt x="9293" y="4476"/>
                  <a:pt x="9293" y="4264"/>
                </a:cubicBezTo>
                <a:cubicBezTo>
                  <a:pt x="9293" y="4050"/>
                  <a:pt x="9464" y="3879"/>
                  <a:pt x="9676" y="3879"/>
                </a:cubicBezTo>
                <a:close/>
                <a:moveTo>
                  <a:pt x="6565" y="6963"/>
                </a:moveTo>
                <a:cubicBezTo>
                  <a:pt x="6777" y="6963"/>
                  <a:pt x="6948" y="7134"/>
                  <a:pt x="6948" y="7346"/>
                </a:cubicBezTo>
                <a:cubicBezTo>
                  <a:pt x="6948" y="7560"/>
                  <a:pt x="6777" y="7731"/>
                  <a:pt x="6565" y="7731"/>
                </a:cubicBezTo>
                <a:cubicBezTo>
                  <a:pt x="6351" y="7731"/>
                  <a:pt x="6181" y="7560"/>
                  <a:pt x="6181" y="7346"/>
                </a:cubicBezTo>
                <a:cubicBezTo>
                  <a:pt x="6181" y="7134"/>
                  <a:pt x="6351" y="6963"/>
                  <a:pt x="6565" y="6963"/>
                </a:cubicBezTo>
                <a:close/>
                <a:moveTo>
                  <a:pt x="2401" y="4647"/>
                </a:moveTo>
                <a:cubicBezTo>
                  <a:pt x="2515" y="4974"/>
                  <a:pt x="2771" y="5243"/>
                  <a:pt x="3112" y="5357"/>
                </a:cubicBezTo>
                <a:lnTo>
                  <a:pt x="3112" y="11609"/>
                </a:lnTo>
                <a:lnTo>
                  <a:pt x="768" y="11609"/>
                </a:lnTo>
                <a:lnTo>
                  <a:pt x="768" y="4647"/>
                </a:lnTo>
                <a:close/>
                <a:moveTo>
                  <a:pt x="3992" y="5300"/>
                </a:moveTo>
                <a:lnTo>
                  <a:pt x="5527" y="6850"/>
                </a:lnTo>
                <a:cubicBezTo>
                  <a:pt x="5457" y="6992"/>
                  <a:pt x="5413" y="7162"/>
                  <a:pt x="5413" y="7346"/>
                </a:cubicBezTo>
                <a:cubicBezTo>
                  <a:pt x="5413" y="7844"/>
                  <a:pt x="5741" y="8270"/>
                  <a:pt x="6181" y="8426"/>
                </a:cubicBezTo>
                <a:lnTo>
                  <a:pt x="6181" y="11609"/>
                </a:lnTo>
                <a:lnTo>
                  <a:pt x="3879" y="11609"/>
                </a:lnTo>
                <a:lnTo>
                  <a:pt x="3879" y="5357"/>
                </a:lnTo>
                <a:cubicBezTo>
                  <a:pt x="3907" y="5343"/>
                  <a:pt x="3950" y="5329"/>
                  <a:pt x="3992" y="5300"/>
                </a:cubicBezTo>
                <a:close/>
                <a:moveTo>
                  <a:pt x="9179" y="5300"/>
                </a:moveTo>
                <a:cubicBezTo>
                  <a:pt x="9208" y="5329"/>
                  <a:pt x="9250" y="5343"/>
                  <a:pt x="9293" y="5357"/>
                </a:cubicBezTo>
                <a:lnTo>
                  <a:pt x="9293" y="11609"/>
                </a:lnTo>
                <a:lnTo>
                  <a:pt x="6948" y="11609"/>
                </a:lnTo>
                <a:lnTo>
                  <a:pt x="6948" y="8426"/>
                </a:lnTo>
                <a:cubicBezTo>
                  <a:pt x="7403" y="8270"/>
                  <a:pt x="7730" y="7844"/>
                  <a:pt x="7730" y="7346"/>
                </a:cubicBezTo>
                <a:cubicBezTo>
                  <a:pt x="7730" y="7162"/>
                  <a:pt x="7687" y="7005"/>
                  <a:pt x="7616" y="6850"/>
                </a:cubicBezTo>
                <a:lnTo>
                  <a:pt x="9179" y="5300"/>
                </a:lnTo>
                <a:close/>
                <a:moveTo>
                  <a:pt x="0" y="1"/>
                </a:moveTo>
                <a:lnTo>
                  <a:pt x="0" y="13144"/>
                </a:lnTo>
                <a:lnTo>
                  <a:pt x="768" y="13144"/>
                </a:lnTo>
                <a:lnTo>
                  <a:pt x="768" y="12376"/>
                </a:lnTo>
                <a:lnTo>
                  <a:pt x="1563" y="12376"/>
                </a:lnTo>
                <a:lnTo>
                  <a:pt x="1563" y="13144"/>
                </a:lnTo>
                <a:lnTo>
                  <a:pt x="2331" y="13144"/>
                </a:lnTo>
                <a:lnTo>
                  <a:pt x="2331" y="12376"/>
                </a:lnTo>
                <a:lnTo>
                  <a:pt x="3112" y="12376"/>
                </a:lnTo>
                <a:lnTo>
                  <a:pt x="3112" y="13144"/>
                </a:lnTo>
                <a:lnTo>
                  <a:pt x="3879" y="13144"/>
                </a:lnTo>
                <a:lnTo>
                  <a:pt x="3879" y="12376"/>
                </a:lnTo>
                <a:lnTo>
                  <a:pt x="4646" y="12376"/>
                </a:lnTo>
                <a:lnTo>
                  <a:pt x="4646" y="13144"/>
                </a:lnTo>
                <a:lnTo>
                  <a:pt x="5413" y="13144"/>
                </a:lnTo>
                <a:lnTo>
                  <a:pt x="5413" y="12376"/>
                </a:lnTo>
                <a:lnTo>
                  <a:pt x="6181" y="12376"/>
                </a:lnTo>
                <a:lnTo>
                  <a:pt x="6181" y="13144"/>
                </a:lnTo>
                <a:lnTo>
                  <a:pt x="6948" y="13144"/>
                </a:lnTo>
                <a:lnTo>
                  <a:pt x="6948" y="12376"/>
                </a:lnTo>
                <a:lnTo>
                  <a:pt x="7730" y="12376"/>
                </a:lnTo>
                <a:lnTo>
                  <a:pt x="7730" y="13144"/>
                </a:lnTo>
                <a:lnTo>
                  <a:pt x="8497" y="13144"/>
                </a:lnTo>
                <a:lnTo>
                  <a:pt x="8497" y="12376"/>
                </a:lnTo>
                <a:lnTo>
                  <a:pt x="9293" y="12376"/>
                </a:lnTo>
                <a:lnTo>
                  <a:pt x="9293" y="13144"/>
                </a:lnTo>
                <a:lnTo>
                  <a:pt x="10060" y="13144"/>
                </a:lnTo>
                <a:lnTo>
                  <a:pt x="10060" y="12376"/>
                </a:lnTo>
                <a:lnTo>
                  <a:pt x="10828" y="12376"/>
                </a:lnTo>
                <a:lnTo>
                  <a:pt x="10828" y="13144"/>
                </a:lnTo>
                <a:lnTo>
                  <a:pt x="11595" y="13144"/>
                </a:lnTo>
                <a:lnTo>
                  <a:pt x="11595" y="12376"/>
                </a:lnTo>
                <a:lnTo>
                  <a:pt x="12376" y="12376"/>
                </a:lnTo>
                <a:lnTo>
                  <a:pt x="12376" y="13144"/>
                </a:lnTo>
                <a:lnTo>
                  <a:pt x="13143" y="13144"/>
                </a:lnTo>
                <a:lnTo>
                  <a:pt x="13143" y="11609"/>
                </a:lnTo>
                <a:lnTo>
                  <a:pt x="10060" y="11609"/>
                </a:lnTo>
                <a:lnTo>
                  <a:pt x="10060" y="5357"/>
                </a:lnTo>
                <a:cubicBezTo>
                  <a:pt x="10515" y="5201"/>
                  <a:pt x="10828" y="4760"/>
                  <a:pt x="10828" y="4264"/>
                </a:cubicBezTo>
                <a:cubicBezTo>
                  <a:pt x="10828" y="4093"/>
                  <a:pt x="10784" y="3922"/>
                  <a:pt x="10714" y="3766"/>
                </a:cubicBezTo>
                <a:lnTo>
                  <a:pt x="12376" y="2117"/>
                </a:lnTo>
                <a:lnTo>
                  <a:pt x="12376" y="3112"/>
                </a:lnTo>
                <a:lnTo>
                  <a:pt x="13143" y="3112"/>
                </a:lnTo>
                <a:lnTo>
                  <a:pt x="13143" y="796"/>
                </a:lnTo>
                <a:lnTo>
                  <a:pt x="10828" y="796"/>
                </a:lnTo>
                <a:lnTo>
                  <a:pt x="10828" y="1564"/>
                </a:lnTo>
                <a:lnTo>
                  <a:pt x="11822" y="1564"/>
                </a:lnTo>
                <a:lnTo>
                  <a:pt x="10174" y="3226"/>
                </a:lnTo>
                <a:cubicBezTo>
                  <a:pt x="10017" y="3155"/>
                  <a:pt x="9847" y="3112"/>
                  <a:pt x="9676" y="3112"/>
                </a:cubicBezTo>
                <a:cubicBezTo>
                  <a:pt x="9037" y="3112"/>
                  <a:pt x="8526" y="3624"/>
                  <a:pt x="8526" y="4264"/>
                </a:cubicBezTo>
                <a:cubicBezTo>
                  <a:pt x="8526" y="4448"/>
                  <a:pt x="8554" y="4605"/>
                  <a:pt x="8625" y="4760"/>
                </a:cubicBezTo>
                <a:lnTo>
                  <a:pt x="7062" y="6310"/>
                </a:lnTo>
                <a:cubicBezTo>
                  <a:pt x="6920" y="6224"/>
                  <a:pt x="6749" y="6196"/>
                  <a:pt x="6565" y="6196"/>
                </a:cubicBezTo>
                <a:cubicBezTo>
                  <a:pt x="6394" y="6196"/>
                  <a:pt x="6224" y="6224"/>
                  <a:pt x="6067" y="6310"/>
                </a:cubicBezTo>
                <a:lnTo>
                  <a:pt x="4532" y="4760"/>
                </a:lnTo>
                <a:cubicBezTo>
                  <a:pt x="4604" y="4618"/>
                  <a:pt x="4646" y="4448"/>
                  <a:pt x="4646" y="4264"/>
                </a:cubicBezTo>
                <a:cubicBezTo>
                  <a:pt x="4646" y="3624"/>
                  <a:pt x="4121" y="3112"/>
                  <a:pt x="3496" y="3112"/>
                </a:cubicBezTo>
                <a:cubicBezTo>
                  <a:pt x="2984" y="3112"/>
                  <a:pt x="2558" y="3439"/>
                  <a:pt x="2401" y="3879"/>
                </a:cubicBezTo>
                <a:lnTo>
                  <a:pt x="768" y="3879"/>
                </a:lnTo>
                <a:lnTo>
                  <a:pt x="768" y="1"/>
                </a:lnTo>
                <a:close/>
              </a:path>
            </a:pathLst>
          </a:custGeom>
          <a:solidFill>
            <a:srgbClr val="EDE5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0"/>
          <p:cNvSpPr txBox="1"/>
          <p:nvPr/>
        </p:nvSpPr>
        <p:spPr>
          <a:xfrm>
            <a:off x="786575" y="71400"/>
            <a:ext cx="8122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Q1   Does IMDB score affect revenue?</a:t>
            </a:r>
            <a:endParaRPr sz="19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7CDD5C-D82E-1F98-53E8-368695135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75" y="933300"/>
            <a:ext cx="7201210" cy="374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/>
          <p:nvPr/>
        </p:nvSpPr>
        <p:spPr>
          <a:xfrm>
            <a:off x="365700" y="1588825"/>
            <a:ext cx="2419200" cy="15180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1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1"/>
          <p:cNvSpPr txBox="1"/>
          <p:nvPr/>
        </p:nvSpPr>
        <p:spPr>
          <a:xfrm>
            <a:off x="799275" y="71400"/>
            <a:ext cx="693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Q2 Director’s effect on IMDB score</a:t>
            </a:r>
            <a:endParaRPr sz="16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179693" y="130094"/>
            <a:ext cx="288215" cy="288215"/>
          </a:xfrm>
          <a:custGeom>
            <a:avLst/>
            <a:gdLst/>
            <a:ahLst/>
            <a:cxnLst/>
            <a:rect l="l" t="t" r="r" b="b"/>
            <a:pathLst>
              <a:path w="13144" h="13144" extrusionOk="0">
                <a:moveTo>
                  <a:pt x="3496" y="3879"/>
                </a:moveTo>
                <a:cubicBezTo>
                  <a:pt x="3708" y="3879"/>
                  <a:pt x="3879" y="4050"/>
                  <a:pt x="3879" y="4264"/>
                </a:cubicBezTo>
                <a:cubicBezTo>
                  <a:pt x="3879" y="4476"/>
                  <a:pt x="3708" y="4647"/>
                  <a:pt x="3496" y="4647"/>
                </a:cubicBezTo>
                <a:cubicBezTo>
                  <a:pt x="3282" y="4647"/>
                  <a:pt x="3112" y="4476"/>
                  <a:pt x="3112" y="4264"/>
                </a:cubicBezTo>
                <a:cubicBezTo>
                  <a:pt x="3112" y="4050"/>
                  <a:pt x="3282" y="3879"/>
                  <a:pt x="3496" y="3879"/>
                </a:cubicBezTo>
                <a:close/>
                <a:moveTo>
                  <a:pt x="9676" y="3879"/>
                </a:moveTo>
                <a:cubicBezTo>
                  <a:pt x="9890" y="3879"/>
                  <a:pt x="10060" y="4050"/>
                  <a:pt x="10060" y="4264"/>
                </a:cubicBezTo>
                <a:cubicBezTo>
                  <a:pt x="10060" y="4476"/>
                  <a:pt x="9890" y="4647"/>
                  <a:pt x="9676" y="4647"/>
                </a:cubicBezTo>
                <a:cubicBezTo>
                  <a:pt x="9464" y="4647"/>
                  <a:pt x="9293" y="4476"/>
                  <a:pt x="9293" y="4264"/>
                </a:cubicBezTo>
                <a:cubicBezTo>
                  <a:pt x="9293" y="4050"/>
                  <a:pt x="9464" y="3879"/>
                  <a:pt x="9676" y="3879"/>
                </a:cubicBezTo>
                <a:close/>
                <a:moveTo>
                  <a:pt x="6565" y="6963"/>
                </a:moveTo>
                <a:cubicBezTo>
                  <a:pt x="6777" y="6963"/>
                  <a:pt x="6948" y="7134"/>
                  <a:pt x="6948" y="7346"/>
                </a:cubicBezTo>
                <a:cubicBezTo>
                  <a:pt x="6948" y="7560"/>
                  <a:pt x="6777" y="7731"/>
                  <a:pt x="6565" y="7731"/>
                </a:cubicBezTo>
                <a:cubicBezTo>
                  <a:pt x="6351" y="7731"/>
                  <a:pt x="6181" y="7560"/>
                  <a:pt x="6181" y="7346"/>
                </a:cubicBezTo>
                <a:cubicBezTo>
                  <a:pt x="6181" y="7134"/>
                  <a:pt x="6351" y="6963"/>
                  <a:pt x="6565" y="6963"/>
                </a:cubicBezTo>
                <a:close/>
                <a:moveTo>
                  <a:pt x="2401" y="4647"/>
                </a:moveTo>
                <a:cubicBezTo>
                  <a:pt x="2515" y="4974"/>
                  <a:pt x="2771" y="5243"/>
                  <a:pt x="3112" y="5357"/>
                </a:cubicBezTo>
                <a:lnTo>
                  <a:pt x="3112" y="11609"/>
                </a:lnTo>
                <a:lnTo>
                  <a:pt x="768" y="11609"/>
                </a:lnTo>
                <a:lnTo>
                  <a:pt x="768" y="4647"/>
                </a:lnTo>
                <a:close/>
                <a:moveTo>
                  <a:pt x="3992" y="5300"/>
                </a:moveTo>
                <a:lnTo>
                  <a:pt x="5527" y="6850"/>
                </a:lnTo>
                <a:cubicBezTo>
                  <a:pt x="5457" y="6992"/>
                  <a:pt x="5413" y="7162"/>
                  <a:pt x="5413" y="7346"/>
                </a:cubicBezTo>
                <a:cubicBezTo>
                  <a:pt x="5413" y="7844"/>
                  <a:pt x="5741" y="8270"/>
                  <a:pt x="6181" y="8426"/>
                </a:cubicBezTo>
                <a:lnTo>
                  <a:pt x="6181" y="11609"/>
                </a:lnTo>
                <a:lnTo>
                  <a:pt x="3879" y="11609"/>
                </a:lnTo>
                <a:lnTo>
                  <a:pt x="3879" y="5357"/>
                </a:lnTo>
                <a:cubicBezTo>
                  <a:pt x="3907" y="5343"/>
                  <a:pt x="3950" y="5329"/>
                  <a:pt x="3992" y="5300"/>
                </a:cubicBezTo>
                <a:close/>
                <a:moveTo>
                  <a:pt x="9179" y="5300"/>
                </a:moveTo>
                <a:cubicBezTo>
                  <a:pt x="9208" y="5329"/>
                  <a:pt x="9250" y="5343"/>
                  <a:pt x="9293" y="5357"/>
                </a:cubicBezTo>
                <a:lnTo>
                  <a:pt x="9293" y="11609"/>
                </a:lnTo>
                <a:lnTo>
                  <a:pt x="6948" y="11609"/>
                </a:lnTo>
                <a:lnTo>
                  <a:pt x="6948" y="8426"/>
                </a:lnTo>
                <a:cubicBezTo>
                  <a:pt x="7403" y="8270"/>
                  <a:pt x="7730" y="7844"/>
                  <a:pt x="7730" y="7346"/>
                </a:cubicBezTo>
                <a:cubicBezTo>
                  <a:pt x="7730" y="7162"/>
                  <a:pt x="7687" y="7005"/>
                  <a:pt x="7616" y="6850"/>
                </a:cubicBezTo>
                <a:lnTo>
                  <a:pt x="9179" y="5300"/>
                </a:lnTo>
                <a:close/>
                <a:moveTo>
                  <a:pt x="0" y="1"/>
                </a:moveTo>
                <a:lnTo>
                  <a:pt x="0" y="13144"/>
                </a:lnTo>
                <a:lnTo>
                  <a:pt x="768" y="13144"/>
                </a:lnTo>
                <a:lnTo>
                  <a:pt x="768" y="12376"/>
                </a:lnTo>
                <a:lnTo>
                  <a:pt x="1563" y="12376"/>
                </a:lnTo>
                <a:lnTo>
                  <a:pt x="1563" y="13144"/>
                </a:lnTo>
                <a:lnTo>
                  <a:pt x="2331" y="13144"/>
                </a:lnTo>
                <a:lnTo>
                  <a:pt x="2331" y="12376"/>
                </a:lnTo>
                <a:lnTo>
                  <a:pt x="3112" y="12376"/>
                </a:lnTo>
                <a:lnTo>
                  <a:pt x="3112" y="13144"/>
                </a:lnTo>
                <a:lnTo>
                  <a:pt x="3879" y="13144"/>
                </a:lnTo>
                <a:lnTo>
                  <a:pt x="3879" y="12376"/>
                </a:lnTo>
                <a:lnTo>
                  <a:pt x="4646" y="12376"/>
                </a:lnTo>
                <a:lnTo>
                  <a:pt x="4646" y="13144"/>
                </a:lnTo>
                <a:lnTo>
                  <a:pt x="5413" y="13144"/>
                </a:lnTo>
                <a:lnTo>
                  <a:pt x="5413" y="12376"/>
                </a:lnTo>
                <a:lnTo>
                  <a:pt x="6181" y="12376"/>
                </a:lnTo>
                <a:lnTo>
                  <a:pt x="6181" y="13144"/>
                </a:lnTo>
                <a:lnTo>
                  <a:pt x="6948" y="13144"/>
                </a:lnTo>
                <a:lnTo>
                  <a:pt x="6948" y="12376"/>
                </a:lnTo>
                <a:lnTo>
                  <a:pt x="7730" y="12376"/>
                </a:lnTo>
                <a:lnTo>
                  <a:pt x="7730" y="13144"/>
                </a:lnTo>
                <a:lnTo>
                  <a:pt x="8497" y="13144"/>
                </a:lnTo>
                <a:lnTo>
                  <a:pt x="8497" y="12376"/>
                </a:lnTo>
                <a:lnTo>
                  <a:pt x="9293" y="12376"/>
                </a:lnTo>
                <a:lnTo>
                  <a:pt x="9293" y="13144"/>
                </a:lnTo>
                <a:lnTo>
                  <a:pt x="10060" y="13144"/>
                </a:lnTo>
                <a:lnTo>
                  <a:pt x="10060" y="12376"/>
                </a:lnTo>
                <a:lnTo>
                  <a:pt x="10828" y="12376"/>
                </a:lnTo>
                <a:lnTo>
                  <a:pt x="10828" y="13144"/>
                </a:lnTo>
                <a:lnTo>
                  <a:pt x="11595" y="13144"/>
                </a:lnTo>
                <a:lnTo>
                  <a:pt x="11595" y="12376"/>
                </a:lnTo>
                <a:lnTo>
                  <a:pt x="12376" y="12376"/>
                </a:lnTo>
                <a:lnTo>
                  <a:pt x="12376" y="13144"/>
                </a:lnTo>
                <a:lnTo>
                  <a:pt x="13143" y="13144"/>
                </a:lnTo>
                <a:lnTo>
                  <a:pt x="13143" y="11609"/>
                </a:lnTo>
                <a:lnTo>
                  <a:pt x="10060" y="11609"/>
                </a:lnTo>
                <a:lnTo>
                  <a:pt x="10060" y="5357"/>
                </a:lnTo>
                <a:cubicBezTo>
                  <a:pt x="10515" y="5201"/>
                  <a:pt x="10828" y="4760"/>
                  <a:pt x="10828" y="4264"/>
                </a:cubicBezTo>
                <a:cubicBezTo>
                  <a:pt x="10828" y="4093"/>
                  <a:pt x="10784" y="3922"/>
                  <a:pt x="10714" y="3766"/>
                </a:cubicBezTo>
                <a:lnTo>
                  <a:pt x="12376" y="2117"/>
                </a:lnTo>
                <a:lnTo>
                  <a:pt x="12376" y="3112"/>
                </a:lnTo>
                <a:lnTo>
                  <a:pt x="13143" y="3112"/>
                </a:lnTo>
                <a:lnTo>
                  <a:pt x="13143" y="796"/>
                </a:lnTo>
                <a:lnTo>
                  <a:pt x="10828" y="796"/>
                </a:lnTo>
                <a:lnTo>
                  <a:pt x="10828" y="1564"/>
                </a:lnTo>
                <a:lnTo>
                  <a:pt x="11822" y="1564"/>
                </a:lnTo>
                <a:lnTo>
                  <a:pt x="10174" y="3226"/>
                </a:lnTo>
                <a:cubicBezTo>
                  <a:pt x="10017" y="3155"/>
                  <a:pt x="9847" y="3112"/>
                  <a:pt x="9676" y="3112"/>
                </a:cubicBezTo>
                <a:cubicBezTo>
                  <a:pt x="9037" y="3112"/>
                  <a:pt x="8526" y="3624"/>
                  <a:pt x="8526" y="4264"/>
                </a:cubicBezTo>
                <a:cubicBezTo>
                  <a:pt x="8526" y="4448"/>
                  <a:pt x="8554" y="4605"/>
                  <a:pt x="8625" y="4760"/>
                </a:cubicBezTo>
                <a:lnTo>
                  <a:pt x="7062" y="6310"/>
                </a:lnTo>
                <a:cubicBezTo>
                  <a:pt x="6920" y="6224"/>
                  <a:pt x="6749" y="6196"/>
                  <a:pt x="6565" y="6196"/>
                </a:cubicBezTo>
                <a:cubicBezTo>
                  <a:pt x="6394" y="6196"/>
                  <a:pt x="6224" y="6224"/>
                  <a:pt x="6067" y="6310"/>
                </a:cubicBezTo>
                <a:lnTo>
                  <a:pt x="4532" y="4760"/>
                </a:lnTo>
                <a:cubicBezTo>
                  <a:pt x="4604" y="4618"/>
                  <a:pt x="4646" y="4448"/>
                  <a:pt x="4646" y="4264"/>
                </a:cubicBezTo>
                <a:cubicBezTo>
                  <a:pt x="4646" y="3624"/>
                  <a:pt x="4121" y="3112"/>
                  <a:pt x="3496" y="3112"/>
                </a:cubicBezTo>
                <a:cubicBezTo>
                  <a:pt x="2984" y="3112"/>
                  <a:pt x="2558" y="3439"/>
                  <a:pt x="2401" y="3879"/>
                </a:cubicBezTo>
                <a:lnTo>
                  <a:pt x="768" y="3879"/>
                </a:lnTo>
                <a:lnTo>
                  <a:pt x="768" y="1"/>
                </a:lnTo>
                <a:close/>
              </a:path>
            </a:pathLst>
          </a:custGeom>
          <a:solidFill>
            <a:srgbClr val="EDE5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1"/>
          <p:cNvSpPr txBox="1"/>
          <p:nvPr/>
        </p:nvSpPr>
        <p:spPr>
          <a:xfrm>
            <a:off x="383575" y="1588825"/>
            <a:ext cx="24894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Left Skewed Relationship</a:t>
            </a:r>
            <a:endParaRPr sz="13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One director can have multiple data points, one per movie</a:t>
            </a:r>
            <a:endParaRPr sz="13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Dead data if director has no social media account</a:t>
            </a:r>
            <a:endParaRPr sz="13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39" name="Google Shape;339;p41"/>
          <p:cNvSpPr/>
          <p:nvPr/>
        </p:nvSpPr>
        <p:spPr>
          <a:xfrm rot="-5400000" flipH="1">
            <a:off x="4384750" y="384550"/>
            <a:ext cx="368100" cy="915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33482E1-0F48-A4D5-CB44-07241A6CD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562" y="418304"/>
            <a:ext cx="5506863" cy="435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ctrTitle"/>
          </p:nvPr>
        </p:nvSpPr>
        <p:spPr>
          <a:xfrm>
            <a:off x="0" y="85425"/>
            <a:ext cx="9144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C</a:t>
            </a:r>
            <a:r>
              <a:rPr lang="es" sz="2800">
                <a:solidFill>
                  <a:srgbClr val="000000"/>
                </a:solidFill>
              </a:rPr>
              <a:t>ONTENTS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40" name="Google Shape;140;p24"/>
          <p:cNvSpPr/>
          <p:nvPr/>
        </p:nvSpPr>
        <p:spPr>
          <a:xfrm rot="-5400000" flipH="1">
            <a:off x="7398150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4"/>
          <p:cNvSpPr/>
          <p:nvPr/>
        </p:nvSpPr>
        <p:spPr>
          <a:xfrm rot="-5400000" flipH="1">
            <a:off x="-957900" y="959250"/>
            <a:ext cx="5140800" cy="3225000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4"/>
          <p:cNvSpPr txBox="1"/>
          <p:nvPr/>
        </p:nvSpPr>
        <p:spPr>
          <a:xfrm>
            <a:off x="2023002" y="2449450"/>
            <a:ext cx="120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03</a:t>
            </a:r>
            <a:endParaRPr sz="4800" b="1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3366699" y="1068950"/>
            <a:ext cx="3427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Research Problems</a:t>
            </a:r>
            <a:endParaRPr sz="2000" b="1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2060977" y="1003450"/>
            <a:ext cx="120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01</a:t>
            </a:r>
            <a:endParaRPr sz="4800" b="1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3366700" y="1823050"/>
            <a:ext cx="2811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Our Data </a:t>
            </a:r>
            <a:endParaRPr sz="400" b="1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2023002" y="1726438"/>
            <a:ext cx="120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02</a:t>
            </a:r>
            <a:endParaRPr sz="4800" b="1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3366700" y="2449450"/>
            <a:ext cx="3826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Main Variables We Choose</a:t>
            </a:r>
            <a:endParaRPr sz="20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48" name="Google Shape;148;p24"/>
          <p:cNvSpPr/>
          <p:nvPr/>
        </p:nvSpPr>
        <p:spPr>
          <a:xfrm rot="-5400000" flipH="1">
            <a:off x="5754450" y="-2528100"/>
            <a:ext cx="891300" cy="59502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2023002" y="3172450"/>
            <a:ext cx="120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04</a:t>
            </a:r>
            <a:endParaRPr sz="4800" b="1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2023002" y="3895450"/>
            <a:ext cx="1202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05</a:t>
            </a:r>
            <a:endParaRPr sz="4800" b="1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3366700" y="3118750"/>
            <a:ext cx="3599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Clean Missing Variables</a:t>
            </a:r>
            <a:endParaRPr sz="20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3385050" y="3895450"/>
            <a:ext cx="2998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Data Visualization</a:t>
            </a:r>
            <a:endParaRPr sz="20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/>
          <p:nvPr/>
        </p:nvSpPr>
        <p:spPr>
          <a:xfrm>
            <a:off x="433375" y="1616250"/>
            <a:ext cx="2289900" cy="19110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2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2"/>
          <p:cNvSpPr/>
          <p:nvPr/>
        </p:nvSpPr>
        <p:spPr>
          <a:xfrm rot="-5400000" flipH="1">
            <a:off x="4447250" y="335275"/>
            <a:ext cx="360900" cy="925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2"/>
          <p:cNvSpPr txBox="1"/>
          <p:nvPr/>
        </p:nvSpPr>
        <p:spPr>
          <a:xfrm>
            <a:off x="799275" y="71400"/>
            <a:ext cx="693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Q3 Lead Actors Effect on IMDB Score</a:t>
            </a:r>
            <a:endParaRPr sz="19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48" name="Google Shape;348;p42"/>
          <p:cNvSpPr txBox="1">
            <a:spLocks noGrp="1"/>
          </p:cNvSpPr>
          <p:nvPr>
            <p:ph type="ctrTitle"/>
          </p:nvPr>
        </p:nvSpPr>
        <p:spPr>
          <a:xfrm>
            <a:off x="3671750" y="1828200"/>
            <a:ext cx="4973700" cy="21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2"/>
          <p:cNvSpPr/>
          <p:nvPr/>
        </p:nvSpPr>
        <p:spPr>
          <a:xfrm>
            <a:off x="179693" y="130094"/>
            <a:ext cx="288215" cy="288215"/>
          </a:xfrm>
          <a:custGeom>
            <a:avLst/>
            <a:gdLst/>
            <a:ahLst/>
            <a:cxnLst/>
            <a:rect l="l" t="t" r="r" b="b"/>
            <a:pathLst>
              <a:path w="13144" h="13144" extrusionOk="0">
                <a:moveTo>
                  <a:pt x="3496" y="3879"/>
                </a:moveTo>
                <a:cubicBezTo>
                  <a:pt x="3708" y="3879"/>
                  <a:pt x="3879" y="4050"/>
                  <a:pt x="3879" y="4264"/>
                </a:cubicBezTo>
                <a:cubicBezTo>
                  <a:pt x="3879" y="4476"/>
                  <a:pt x="3708" y="4647"/>
                  <a:pt x="3496" y="4647"/>
                </a:cubicBezTo>
                <a:cubicBezTo>
                  <a:pt x="3282" y="4647"/>
                  <a:pt x="3112" y="4476"/>
                  <a:pt x="3112" y="4264"/>
                </a:cubicBezTo>
                <a:cubicBezTo>
                  <a:pt x="3112" y="4050"/>
                  <a:pt x="3282" y="3879"/>
                  <a:pt x="3496" y="3879"/>
                </a:cubicBezTo>
                <a:close/>
                <a:moveTo>
                  <a:pt x="9676" y="3879"/>
                </a:moveTo>
                <a:cubicBezTo>
                  <a:pt x="9890" y="3879"/>
                  <a:pt x="10060" y="4050"/>
                  <a:pt x="10060" y="4264"/>
                </a:cubicBezTo>
                <a:cubicBezTo>
                  <a:pt x="10060" y="4476"/>
                  <a:pt x="9890" y="4647"/>
                  <a:pt x="9676" y="4647"/>
                </a:cubicBezTo>
                <a:cubicBezTo>
                  <a:pt x="9464" y="4647"/>
                  <a:pt x="9293" y="4476"/>
                  <a:pt x="9293" y="4264"/>
                </a:cubicBezTo>
                <a:cubicBezTo>
                  <a:pt x="9293" y="4050"/>
                  <a:pt x="9464" y="3879"/>
                  <a:pt x="9676" y="3879"/>
                </a:cubicBezTo>
                <a:close/>
                <a:moveTo>
                  <a:pt x="6565" y="6963"/>
                </a:moveTo>
                <a:cubicBezTo>
                  <a:pt x="6777" y="6963"/>
                  <a:pt x="6948" y="7134"/>
                  <a:pt x="6948" y="7346"/>
                </a:cubicBezTo>
                <a:cubicBezTo>
                  <a:pt x="6948" y="7560"/>
                  <a:pt x="6777" y="7731"/>
                  <a:pt x="6565" y="7731"/>
                </a:cubicBezTo>
                <a:cubicBezTo>
                  <a:pt x="6351" y="7731"/>
                  <a:pt x="6181" y="7560"/>
                  <a:pt x="6181" y="7346"/>
                </a:cubicBezTo>
                <a:cubicBezTo>
                  <a:pt x="6181" y="7134"/>
                  <a:pt x="6351" y="6963"/>
                  <a:pt x="6565" y="6963"/>
                </a:cubicBezTo>
                <a:close/>
                <a:moveTo>
                  <a:pt x="2401" y="4647"/>
                </a:moveTo>
                <a:cubicBezTo>
                  <a:pt x="2515" y="4974"/>
                  <a:pt x="2771" y="5243"/>
                  <a:pt x="3112" y="5357"/>
                </a:cubicBezTo>
                <a:lnTo>
                  <a:pt x="3112" y="11609"/>
                </a:lnTo>
                <a:lnTo>
                  <a:pt x="768" y="11609"/>
                </a:lnTo>
                <a:lnTo>
                  <a:pt x="768" y="4647"/>
                </a:lnTo>
                <a:close/>
                <a:moveTo>
                  <a:pt x="3992" y="5300"/>
                </a:moveTo>
                <a:lnTo>
                  <a:pt x="5527" y="6850"/>
                </a:lnTo>
                <a:cubicBezTo>
                  <a:pt x="5457" y="6992"/>
                  <a:pt x="5413" y="7162"/>
                  <a:pt x="5413" y="7346"/>
                </a:cubicBezTo>
                <a:cubicBezTo>
                  <a:pt x="5413" y="7844"/>
                  <a:pt x="5741" y="8270"/>
                  <a:pt x="6181" y="8426"/>
                </a:cubicBezTo>
                <a:lnTo>
                  <a:pt x="6181" y="11609"/>
                </a:lnTo>
                <a:lnTo>
                  <a:pt x="3879" y="11609"/>
                </a:lnTo>
                <a:lnTo>
                  <a:pt x="3879" y="5357"/>
                </a:lnTo>
                <a:cubicBezTo>
                  <a:pt x="3907" y="5343"/>
                  <a:pt x="3950" y="5329"/>
                  <a:pt x="3992" y="5300"/>
                </a:cubicBezTo>
                <a:close/>
                <a:moveTo>
                  <a:pt x="9179" y="5300"/>
                </a:moveTo>
                <a:cubicBezTo>
                  <a:pt x="9208" y="5329"/>
                  <a:pt x="9250" y="5343"/>
                  <a:pt x="9293" y="5357"/>
                </a:cubicBezTo>
                <a:lnTo>
                  <a:pt x="9293" y="11609"/>
                </a:lnTo>
                <a:lnTo>
                  <a:pt x="6948" y="11609"/>
                </a:lnTo>
                <a:lnTo>
                  <a:pt x="6948" y="8426"/>
                </a:lnTo>
                <a:cubicBezTo>
                  <a:pt x="7403" y="8270"/>
                  <a:pt x="7730" y="7844"/>
                  <a:pt x="7730" y="7346"/>
                </a:cubicBezTo>
                <a:cubicBezTo>
                  <a:pt x="7730" y="7162"/>
                  <a:pt x="7687" y="7005"/>
                  <a:pt x="7616" y="6850"/>
                </a:cubicBezTo>
                <a:lnTo>
                  <a:pt x="9179" y="5300"/>
                </a:lnTo>
                <a:close/>
                <a:moveTo>
                  <a:pt x="0" y="1"/>
                </a:moveTo>
                <a:lnTo>
                  <a:pt x="0" y="13144"/>
                </a:lnTo>
                <a:lnTo>
                  <a:pt x="768" y="13144"/>
                </a:lnTo>
                <a:lnTo>
                  <a:pt x="768" y="12376"/>
                </a:lnTo>
                <a:lnTo>
                  <a:pt x="1563" y="12376"/>
                </a:lnTo>
                <a:lnTo>
                  <a:pt x="1563" y="13144"/>
                </a:lnTo>
                <a:lnTo>
                  <a:pt x="2331" y="13144"/>
                </a:lnTo>
                <a:lnTo>
                  <a:pt x="2331" y="12376"/>
                </a:lnTo>
                <a:lnTo>
                  <a:pt x="3112" y="12376"/>
                </a:lnTo>
                <a:lnTo>
                  <a:pt x="3112" y="13144"/>
                </a:lnTo>
                <a:lnTo>
                  <a:pt x="3879" y="13144"/>
                </a:lnTo>
                <a:lnTo>
                  <a:pt x="3879" y="12376"/>
                </a:lnTo>
                <a:lnTo>
                  <a:pt x="4646" y="12376"/>
                </a:lnTo>
                <a:lnTo>
                  <a:pt x="4646" y="13144"/>
                </a:lnTo>
                <a:lnTo>
                  <a:pt x="5413" y="13144"/>
                </a:lnTo>
                <a:lnTo>
                  <a:pt x="5413" y="12376"/>
                </a:lnTo>
                <a:lnTo>
                  <a:pt x="6181" y="12376"/>
                </a:lnTo>
                <a:lnTo>
                  <a:pt x="6181" y="13144"/>
                </a:lnTo>
                <a:lnTo>
                  <a:pt x="6948" y="13144"/>
                </a:lnTo>
                <a:lnTo>
                  <a:pt x="6948" y="12376"/>
                </a:lnTo>
                <a:lnTo>
                  <a:pt x="7730" y="12376"/>
                </a:lnTo>
                <a:lnTo>
                  <a:pt x="7730" y="13144"/>
                </a:lnTo>
                <a:lnTo>
                  <a:pt x="8497" y="13144"/>
                </a:lnTo>
                <a:lnTo>
                  <a:pt x="8497" y="12376"/>
                </a:lnTo>
                <a:lnTo>
                  <a:pt x="9293" y="12376"/>
                </a:lnTo>
                <a:lnTo>
                  <a:pt x="9293" y="13144"/>
                </a:lnTo>
                <a:lnTo>
                  <a:pt x="10060" y="13144"/>
                </a:lnTo>
                <a:lnTo>
                  <a:pt x="10060" y="12376"/>
                </a:lnTo>
                <a:lnTo>
                  <a:pt x="10828" y="12376"/>
                </a:lnTo>
                <a:lnTo>
                  <a:pt x="10828" y="13144"/>
                </a:lnTo>
                <a:lnTo>
                  <a:pt x="11595" y="13144"/>
                </a:lnTo>
                <a:lnTo>
                  <a:pt x="11595" y="12376"/>
                </a:lnTo>
                <a:lnTo>
                  <a:pt x="12376" y="12376"/>
                </a:lnTo>
                <a:lnTo>
                  <a:pt x="12376" y="13144"/>
                </a:lnTo>
                <a:lnTo>
                  <a:pt x="13143" y="13144"/>
                </a:lnTo>
                <a:lnTo>
                  <a:pt x="13143" y="11609"/>
                </a:lnTo>
                <a:lnTo>
                  <a:pt x="10060" y="11609"/>
                </a:lnTo>
                <a:lnTo>
                  <a:pt x="10060" y="5357"/>
                </a:lnTo>
                <a:cubicBezTo>
                  <a:pt x="10515" y="5201"/>
                  <a:pt x="10828" y="4760"/>
                  <a:pt x="10828" y="4264"/>
                </a:cubicBezTo>
                <a:cubicBezTo>
                  <a:pt x="10828" y="4093"/>
                  <a:pt x="10784" y="3922"/>
                  <a:pt x="10714" y="3766"/>
                </a:cubicBezTo>
                <a:lnTo>
                  <a:pt x="12376" y="2117"/>
                </a:lnTo>
                <a:lnTo>
                  <a:pt x="12376" y="3112"/>
                </a:lnTo>
                <a:lnTo>
                  <a:pt x="13143" y="3112"/>
                </a:lnTo>
                <a:lnTo>
                  <a:pt x="13143" y="796"/>
                </a:lnTo>
                <a:lnTo>
                  <a:pt x="10828" y="796"/>
                </a:lnTo>
                <a:lnTo>
                  <a:pt x="10828" y="1564"/>
                </a:lnTo>
                <a:lnTo>
                  <a:pt x="11822" y="1564"/>
                </a:lnTo>
                <a:lnTo>
                  <a:pt x="10174" y="3226"/>
                </a:lnTo>
                <a:cubicBezTo>
                  <a:pt x="10017" y="3155"/>
                  <a:pt x="9847" y="3112"/>
                  <a:pt x="9676" y="3112"/>
                </a:cubicBezTo>
                <a:cubicBezTo>
                  <a:pt x="9037" y="3112"/>
                  <a:pt x="8526" y="3624"/>
                  <a:pt x="8526" y="4264"/>
                </a:cubicBezTo>
                <a:cubicBezTo>
                  <a:pt x="8526" y="4448"/>
                  <a:pt x="8554" y="4605"/>
                  <a:pt x="8625" y="4760"/>
                </a:cubicBezTo>
                <a:lnTo>
                  <a:pt x="7062" y="6310"/>
                </a:lnTo>
                <a:cubicBezTo>
                  <a:pt x="6920" y="6224"/>
                  <a:pt x="6749" y="6196"/>
                  <a:pt x="6565" y="6196"/>
                </a:cubicBezTo>
                <a:cubicBezTo>
                  <a:pt x="6394" y="6196"/>
                  <a:pt x="6224" y="6224"/>
                  <a:pt x="6067" y="6310"/>
                </a:cubicBezTo>
                <a:lnTo>
                  <a:pt x="4532" y="4760"/>
                </a:lnTo>
                <a:cubicBezTo>
                  <a:pt x="4604" y="4618"/>
                  <a:pt x="4646" y="4448"/>
                  <a:pt x="4646" y="4264"/>
                </a:cubicBezTo>
                <a:cubicBezTo>
                  <a:pt x="4646" y="3624"/>
                  <a:pt x="4121" y="3112"/>
                  <a:pt x="3496" y="3112"/>
                </a:cubicBezTo>
                <a:cubicBezTo>
                  <a:pt x="2984" y="3112"/>
                  <a:pt x="2558" y="3439"/>
                  <a:pt x="2401" y="3879"/>
                </a:cubicBezTo>
                <a:lnTo>
                  <a:pt x="768" y="3879"/>
                </a:lnTo>
                <a:lnTo>
                  <a:pt x="768" y="1"/>
                </a:lnTo>
                <a:close/>
              </a:path>
            </a:pathLst>
          </a:custGeom>
          <a:solidFill>
            <a:srgbClr val="EDE5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2"/>
          <p:cNvSpPr txBox="1"/>
          <p:nvPr/>
        </p:nvSpPr>
        <p:spPr>
          <a:xfrm>
            <a:off x="504075" y="1616250"/>
            <a:ext cx="23364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Slightly Left Skewed Relationship</a:t>
            </a:r>
            <a:endParaRPr sz="13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One actor can have multiple data points, one per movie</a:t>
            </a:r>
            <a:endParaRPr sz="13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Dead data if Actor has no social media account</a:t>
            </a:r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E8A5277-1AEC-D3E0-3AC1-C23AB33DB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175" y="548399"/>
            <a:ext cx="5931521" cy="423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/>
          <p:nvPr/>
        </p:nvSpPr>
        <p:spPr>
          <a:xfrm>
            <a:off x="714350" y="1004020"/>
            <a:ext cx="2536500" cy="935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3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3"/>
          <p:cNvSpPr/>
          <p:nvPr/>
        </p:nvSpPr>
        <p:spPr>
          <a:xfrm>
            <a:off x="179693" y="130094"/>
            <a:ext cx="288215" cy="288215"/>
          </a:xfrm>
          <a:custGeom>
            <a:avLst/>
            <a:gdLst/>
            <a:ahLst/>
            <a:cxnLst/>
            <a:rect l="l" t="t" r="r" b="b"/>
            <a:pathLst>
              <a:path w="13144" h="13144" extrusionOk="0">
                <a:moveTo>
                  <a:pt x="3496" y="3879"/>
                </a:moveTo>
                <a:cubicBezTo>
                  <a:pt x="3708" y="3879"/>
                  <a:pt x="3879" y="4050"/>
                  <a:pt x="3879" y="4264"/>
                </a:cubicBezTo>
                <a:cubicBezTo>
                  <a:pt x="3879" y="4476"/>
                  <a:pt x="3708" y="4647"/>
                  <a:pt x="3496" y="4647"/>
                </a:cubicBezTo>
                <a:cubicBezTo>
                  <a:pt x="3282" y="4647"/>
                  <a:pt x="3112" y="4476"/>
                  <a:pt x="3112" y="4264"/>
                </a:cubicBezTo>
                <a:cubicBezTo>
                  <a:pt x="3112" y="4050"/>
                  <a:pt x="3282" y="3879"/>
                  <a:pt x="3496" y="3879"/>
                </a:cubicBezTo>
                <a:close/>
                <a:moveTo>
                  <a:pt x="9676" y="3879"/>
                </a:moveTo>
                <a:cubicBezTo>
                  <a:pt x="9890" y="3879"/>
                  <a:pt x="10060" y="4050"/>
                  <a:pt x="10060" y="4264"/>
                </a:cubicBezTo>
                <a:cubicBezTo>
                  <a:pt x="10060" y="4476"/>
                  <a:pt x="9890" y="4647"/>
                  <a:pt x="9676" y="4647"/>
                </a:cubicBezTo>
                <a:cubicBezTo>
                  <a:pt x="9464" y="4647"/>
                  <a:pt x="9293" y="4476"/>
                  <a:pt x="9293" y="4264"/>
                </a:cubicBezTo>
                <a:cubicBezTo>
                  <a:pt x="9293" y="4050"/>
                  <a:pt x="9464" y="3879"/>
                  <a:pt x="9676" y="3879"/>
                </a:cubicBezTo>
                <a:close/>
                <a:moveTo>
                  <a:pt x="6565" y="6963"/>
                </a:moveTo>
                <a:cubicBezTo>
                  <a:pt x="6777" y="6963"/>
                  <a:pt x="6948" y="7134"/>
                  <a:pt x="6948" y="7346"/>
                </a:cubicBezTo>
                <a:cubicBezTo>
                  <a:pt x="6948" y="7560"/>
                  <a:pt x="6777" y="7731"/>
                  <a:pt x="6565" y="7731"/>
                </a:cubicBezTo>
                <a:cubicBezTo>
                  <a:pt x="6351" y="7731"/>
                  <a:pt x="6181" y="7560"/>
                  <a:pt x="6181" y="7346"/>
                </a:cubicBezTo>
                <a:cubicBezTo>
                  <a:pt x="6181" y="7134"/>
                  <a:pt x="6351" y="6963"/>
                  <a:pt x="6565" y="6963"/>
                </a:cubicBezTo>
                <a:close/>
                <a:moveTo>
                  <a:pt x="2401" y="4647"/>
                </a:moveTo>
                <a:cubicBezTo>
                  <a:pt x="2515" y="4974"/>
                  <a:pt x="2771" y="5243"/>
                  <a:pt x="3112" y="5357"/>
                </a:cubicBezTo>
                <a:lnTo>
                  <a:pt x="3112" y="11609"/>
                </a:lnTo>
                <a:lnTo>
                  <a:pt x="768" y="11609"/>
                </a:lnTo>
                <a:lnTo>
                  <a:pt x="768" y="4647"/>
                </a:lnTo>
                <a:close/>
                <a:moveTo>
                  <a:pt x="3992" y="5300"/>
                </a:moveTo>
                <a:lnTo>
                  <a:pt x="5527" y="6850"/>
                </a:lnTo>
                <a:cubicBezTo>
                  <a:pt x="5457" y="6992"/>
                  <a:pt x="5413" y="7162"/>
                  <a:pt x="5413" y="7346"/>
                </a:cubicBezTo>
                <a:cubicBezTo>
                  <a:pt x="5413" y="7844"/>
                  <a:pt x="5741" y="8270"/>
                  <a:pt x="6181" y="8426"/>
                </a:cubicBezTo>
                <a:lnTo>
                  <a:pt x="6181" y="11609"/>
                </a:lnTo>
                <a:lnTo>
                  <a:pt x="3879" y="11609"/>
                </a:lnTo>
                <a:lnTo>
                  <a:pt x="3879" y="5357"/>
                </a:lnTo>
                <a:cubicBezTo>
                  <a:pt x="3907" y="5343"/>
                  <a:pt x="3950" y="5329"/>
                  <a:pt x="3992" y="5300"/>
                </a:cubicBezTo>
                <a:close/>
                <a:moveTo>
                  <a:pt x="9179" y="5300"/>
                </a:moveTo>
                <a:cubicBezTo>
                  <a:pt x="9208" y="5329"/>
                  <a:pt x="9250" y="5343"/>
                  <a:pt x="9293" y="5357"/>
                </a:cubicBezTo>
                <a:lnTo>
                  <a:pt x="9293" y="11609"/>
                </a:lnTo>
                <a:lnTo>
                  <a:pt x="6948" y="11609"/>
                </a:lnTo>
                <a:lnTo>
                  <a:pt x="6948" y="8426"/>
                </a:lnTo>
                <a:cubicBezTo>
                  <a:pt x="7403" y="8270"/>
                  <a:pt x="7730" y="7844"/>
                  <a:pt x="7730" y="7346"/>
                </a:cubicBezTo>
                <a:cubicBezTo>
                  <a:pt x="7730" y="7162"/>
                  <a:pt x="7687" y="7005"/>
                  <a:pt x="7616" y="6850"/>
                </a:cubicBezTo>
                <a:lnTo>
                  <a:pt x="9179" y="5300"/>
                </a:lnTo>
                <a:close/>
                <a:moveTo>
                  <a:pt x="0" y="1"/>
                </a:moveTo>
                <a:lnTo>
                  <a:pt x="0" y="13144"/>
                </a:lnTo>
                <a:lnTo>
                  <a:pt x="768" y="13144"/>
                </a:lnTo>
                <a:lnTo>
                  <a:pt x="768" y="12376"/>
                </a:lnTo>
                <a:lnTo>
                  <a:pt x="1563" y="12376"/>
                </a:lnTo>
                <a:lnTo>
                  <a:pt x="1563" y="13144"/>
                </a:lnTo>
                <a:lnTo>
                  <a:pt x="2331" y="13144"/>
                </a:lnTo>
                <a:lnTo>
                  <a:pt x="2331" y="12376"/>
                </a:lnTo>
                <a:lnTo>
                  <a:pt x="3112" y="12376"/>
                </a:lnTo>
                <a:lnTo>
                  <a:pt x="3112" y="13144"/>
                </a:lnTo>
                <a:lnTo>
                  <a:pt x="3879" y="13144"/>
                </a:lnTo>
                <a:lnTo>
                  <a:pt x="3879" y="12376"/>
                </a:lnTo>
                <a:lnTo>
                  <a:pt x="4646" y="12376"/>
                </a:lnTo>
                <a:lnTo>
                  <a:pt x="4646" y="13144"/>
                </a:lnTo>
                <a:lnTo>
                  <a:pt x="5413" y="13144"/>
                </a:lnTo>
                <a:lnTo>
                  <a:pt x="5413" y="12376"/>
                </a:lnTo>
                <a:lnTo>
                  <a:pt x="6181" y="12376"/>
                </a:lnTo>
                <a:lnTo>
                  <a:pt x="6181" y="13144"/>
                </a:lnTo>
                <a:lnTo>
                  <a:pt x="6948" y="13144"/>
                </a:lnTo>
                <a:lnTo>
                  <a:pt x="6948" y="12376"/>
                </a:lnTo>
                <a:lnTo>
                  <a:pt x="7730" y="12376"/>
                </a:lnTo>
                <a:lnTo>
                  <a:pt x="7730" y="13144"/>
                </a:lnTo>
                <a:lnTo>
                  <a:pt x="8497" y="13144"/>
                </a:lnTo>
                <a:lnTo>
                  <a:pt x="8497" y="12376"/>
                </a:lnTo>
                <a:lnTo>
                  <a:pt x="9293" y="12376"/>
                </a:lnTo>
                <a:lnTo>
                  <a:pt x="9293" y="13144"/>
                </a:lnTo>
                <a:lnTo>
                  <a:pt x="10060" y="13144"/>
                </a:lnTo>
                <a:lnTo>
                  <a:pt x="10060" y="12376"/>
                </a:lnTo>
                <a:lnTo>
                  <a:pt x="10828" y="12376"/>
                </a:lnTo>
                <a:lnTo>
                  <a:pt x="10828" y="13144"/>
                </a:lnTo>
                <a:lnTo>
                  <a:pt x="11595" y="13144"/>
                </a:lnTo>
                <a:lnTo>
                  <a:pt x="11595" y="12376"/>
                </a:lnTo>
                <a:lnTo>
                  <a:pt x="12376" y="12376"/>
                </a:lnTo>
                <a:lnTo>
                  <a:pt x="12376" y="13144"/>
                </a:lnTo>
                <a:lnTo>
                  <a:pt x="13143" y="13144"/>
                </a:lnTo>
                <a:lnTo>
                  <a:pt x="13143" y="11609"/>
                </a:lnTo>
                <a:lnTo>
                  <a:pt x="10060" y="11609"/>
                </a:lnTo>
                <a:lnTo>
                  <a:pt x="10060" y="5357"/>
                </a:lnTo>
                <a:cubicBezTo>
                  <a:pt x="10515" y="5201"/>
                  <a:pt x="10828" y="4760"/>
                  <a:pt x="10828" y="4264"/>
                </a:cubicBezTo>
                <a:cubicBezTo>
                  <a:pt x="10828" y="4093"/>
                  <a:pt x="10784" y="3922"/>
                  <a:pt x="10714" y="3766"/>
                </a:cubicBezTo>
                <a:lnTo>
                  <a:pt x="12376" y="2117"/>
                </a:lnTo>
                <a:lnTo>
                  <a:pt x="12376" y="3112"/>
                </a:lnTo>
                <a:lnTo>
                  <a:pt x="13143" y="3112"/>
                </a:lnTo>
                <a:lnTo>
                  <a:pt x="13143" y="796"/>
                </a:lnTo>
                <a:lnTo>
                  <a:pt x="10828" y="796"/>
                </a:lnTo>
                <a:lnTo>
                  <a:pt x="10828" y="1564"/>
                </a:lnTo>
                <a:lnTo>
                  <a:pt x="11822" y="1564"/>
                </a:lnTo>
                <a:lnTo>
                  <a:pt x="10174" y="3226"/>
                </a:lnTo>
                <a:cubicBezTo>
                  <a:pt x="10017" y="3155"/>
                  <a:pt x="9847" y="3112"/>
                  <a:pt x="9676" y="3112"/>
                </a:cubicBezTo>
                <a:cubicBezTo>
                  <a:pt x="9037" y="3112"/>
                  <a:pt x="8526" y="3624"/>
                  <a:pt x="8526" y="4264"/>
                </a:cubicBezTo>
                <a:cubicBezTo>
                  <a:pt x="8526" y="4448"/>
                  <a:pt x="8554" y="4605"/>
                  <a:pt x="8625" y="4760"/>
                </a:cubicBezTo>
                <a:lnTo>
                  <a:pt x="7062" y="6310"/>
                </a:lnTo>
                <a:cubicBezTo>
                  <a:pt x="6920" y="6224"/>
                  <a:pt x="6749" y="6196"/>
                  <a:pt x="6565" y="6196"/>
                </a:cubicBezTo>
                <a:cubicBezTo>
                  <a:pt x="6394" y="6196"/>
                  <a:pt x="6224" y="6224"/>
                  <a:pt x="6067" y="6310"/>
                </a:cubicBezTo>
                <a:lnTo>
                  <a:pt x="4532" y="4760"/>
                </a:lnTo>
                <a:cubicBezTo>
                  <a:pt x="4604" y="4618"/>
                  <a:pt x="4646" y="4448"/>
                  <a:pt x="4646" y="4264"/>
                </a:cubicBezTo>
                <a:cubicBezTo>
                  <a:pt x="4646" y="3624"/>
                  <a:pt x="4121" y="3112"/>
                  <a:pt x="3496" y="3112"/>
                </a:cubicBezTo>
                <a:cubicBezTo>
                  <a:pt x="2984" y="3112"/>
                  <a:pt x="2558" y="3439"/>
                  <a:pt x="2401" y="3879"/>
                </a:cubicBezTo>
                <a:lnTo>
                  <a:pt x="768" y="3879"/>
                </a:lnTo>
                <a:lnTo>
                  <a:pt x="768" y="1"/>
                </a:lnTo>
                <a:close/>
              </a:path>
            </a:pathLst>
          </a:custGeom>
          <a:solidFill>
            <a:srgbClr val="EDE5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p43"/>
          <p:cNvPicPr preferRelativeResize="0"/>
          <p:nvPr/>
        </p:nvPicPr>
        <p:blipFill rotWithShape="1">
          <a:blip r:embed="rId3">
            <a:alphaModFix/>
          </a:blip>
          <a:srcRect l="800" r="-800"/>
          <a:stretch/>
        </p:blipFill>
        <p:spPr>
          <a:xfrm>
            <a:off x="4094913" y="1079650"/>
            <a:ext cx="4744325" cy="35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3"/>
          <p:cNvSpPr/>
          <p:nvPr/>
        </p:nvSpPr>
        <p:spPr>
          <a:xfrm rot="-5400000" flipH="1">
            <a:off x="4447250" y="335275"/>
            <a:ext cx="360900" cy="925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3"/>
          <p:cNvSpPr txBox="1"/>
          <p:nvPr/>
        </p:nvSpPr>
        <p:spPr>
          <a:xfrm>
            <a:off x="740750" y="1079025"/>
            <a:ext cx="24837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Suggests our predictive model will be most applicable to the United States market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362" name="Google Shape;3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76" y="2494899"/>
            <a:ext cx="2951051" cy="210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3"/>
          <p:cNvSpPr txBox="1"/>
          <p:nvPr/>
        </p:nvSpPr>
        <p:spPr>
          <a:xfrm>
            <a:off x="1260700" y="2196050"/>
            <a:ext cx="2003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latin typeface="Calibri"/>
                <a:ea typeface="Calibri"/>
                <a:cs typeface="Calibri"/>
                <a:sym typeface="Calibri"/>
              </a:rPr>
              <a:t>Country Graph all data</a:t>
            </a:r>
            <a:endParaRPr sz="1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3"/>
          <p:cNvSpPr txBox="1"/>
          <p:nvPr/>
        </p:nvSpPr>
        <p:spPr>
          <a:xfrm>
            <a:off x="4776600" y="658300"/>
            <a:ext cx="3867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latin typeface="Calibri"/>
                <a:ea typeface="Calibri"/>
                <a:cs typeface="Calibri"/>
                <a:sym typeface="Calibri"/>
              </a:rPr>
              <a:t>Frequency of Movies from each country &gt; 20 movies</a:t>
            </a:r>
            <a:endParaRPr sz="1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3"/>
          <p:cNvSpPr txBox="1"/>
          <p:nvPr/>
        </p:nvSpPr>
        <p:spPr>
          <a:xfrm>
            <a:off x="799275" y="71400"/>
            <a:ext cx="693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Q3 Lead Actors Effect on IMDB Score</a:t>
            </a:r>
            <a:endParaRPr sz="19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/>
          <p:nvPr/>
        </p:nvSpPr>
        <p:spPr>
          <a:xfrm rot="5400000">
            <a:off x="4130225" y="-274350"/>
            <a:ext cx="3358800" cy="5026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4"/>
          <p:cNvSpPr txBox="1">
            <a:spLocks noGrp="1"/>
          </p:cNvSpPr>
          <p:nvPr>
            <p:ph type="subTitle" idx="1"/>
          </p:nvPr>
        </p:nvSpPr>
        <p:spPr>
          <a:xfrm>
            <a:off x="4140657" y="1630060"/>
            <a:ext cx="2856300" cy="1702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Contact Us: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Adam Portillo &lt;aport044@ucr.edu&gt;</a:t>
            </a:r>
          </a:p>
          <a:p>
            <a:pPr marL="0" indent="0">
              <a:lnSpc>
                <a:spcPct val="115000"/>
              </a:lnSpc>
            </a:pPr>
            <a:r>
              <a:rPr lang="es-ES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Suyash Saxena&lt;ssaxe015@ucr.edu&gt;</a:t>
            </a:r>
            <a:endParaRPr sz="1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Chuyang Liu &lt;cliu325@ucr.edu&gt;</a:t>
            </a:r>
            <a:endParaRPr sz="1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Jeewan Singh &lt;jsing123@ucr.edu&gt;</a:t>
            </a:r>
            <a:endParaRPr sz="1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Minhua Jiang &lt;mjian044@ucr.edu&gt;</a:t>
            </a:r>
            <a:endParaRPr sz="1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4"/>
          <p:cNvSpPr txBox="1">
            <a:spLocks noGrp="1"/>
          </p:cNvSpPr>
          <p:nvPr>
            <p:ph type="ctrTitle"/>
          </p:nvPr>
        </p:nvSpPr>
        <p:spPr>
          <a:xfrm>
            <a:off x="3689700" y="794550"/>
            <a:ext cx="4425000" cy="9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</a:rPr>
              <a:t>THANK     YOU!</a:t>
            </a:r>
            <a:endParaRPr sz="3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lt1"/>
                </a:solidFill>
              </a:rPr>
              <a:t>Welcome to ask questions!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373" name="Google Shape;373;p44"/>
          <p:cNvSpPr/>
          <p:nvPr/>
        </p:nvSpPr>
        <p:spPr>
          <a:xfrm>
            <a:off x="7356197" y="3099749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374" name="Google Shape;374;p44"/>
          <p:cNvGrpSpPr/>
          <p:nvPr/>
        </p:nvGrpSpPr>
        <p:grpSpPr>
          <a:xfrm>
            <a:off x="7356006" y="2438511"/>
            <a:ext cx="346056" cy="345674"/>
            <a:chOff x="3303268" y="3817349"/>
            <a:chExt cx="346056" cy="345674"/>
          </a:xfrm>
        </p:grpSpPr>
        <p:sp>
          <p:nvSpPr>
            <p:cNvPr id="375" name="Google Shape;375;p44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6" name="Google Shape;376;p44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7" name="Google Shape;377;p44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8" name="Google Shape;378;p44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79" name="Google Shape;379;p44"/>
          <p:cNvGrpSpPr/>
          <p:nvPr/>
        </p:nvGrpSpPr>
        <p:grpSpPr>
          <a:xfrm>
            <a:off x="7356022" y="1777249"/>
            <a:ext cx="346024" cy="345674"/>
            <a:chOff x="4201447" y="3817349"/>
            <a:chExt cx="346024" cy="345674"/>
          </a:xfrm>
        </p:grpSpPr>
        <p:sp>
          <p:nvSpPr>
            <p:cNvPr id="380" name="Google Shape;380;p44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1" name="Google Shape;381;p44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382" name="Google Shape;3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698692" y="2886550"/>
            <a:ext cx="1904999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69676" y="2886550"/>
            <a:ext cx="1982979" cy="26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14375"/>
            <a:ext cx="3296375" cy="2469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/>
          <p:nvPr/>
        </p:nvSpPr>
        <p:spPr>
          <a:xfrm>
            <a:off x="1613150" y="1596125"/>
            <a:ext cx="5744700" cy="317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5"/>
          <p:cNvSpPr/>
          <p:nvPr/>
        </p:nvSpPr>
        <p:spPr>
          <a:xfrm rot="-5400000" flipH="1">
            <a:off x="8422350" y="-28950"/>
            <a:ext cx="692700" cy="7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013" y="2035125"/>
            <a:ext cx="1433700" cy="212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1863800" y="4256500"/>
            <a:ext cx="171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「La La Land」-2016</a:t>
            </a:r>
            <a:endParaRPr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8625" y="2037185"/>
            <a:ext cx="1433701" cy="212306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3626438" y="4256500"/>
            <a:ext cx="171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「Hangover」-2009</a:t>
            </a:r>
            <a:endParaRPr>
              <a:solidFill>
                <a:srgbClr val="EFEFE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263" y="2048550"/>
            <a:ext cx="1433701" cy="210033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5264113" y="4256500"/>
            <a:ext cx="196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「The Irishman」-2019</a:t>
            </a:r>
            <a:endParaRPr>
              <a:solidFill>
                <a:srgbClr val="EFEFE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1950325" y="0"/>
            <a:ext cx="5070300" cy="13008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1948500" y="154200"/>
            <a:ext cx="54093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How do you define </a:t>
            </a:r>
            <a:endParaRPr sz="2700" b="1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                                                                     </a:t>
            </a:r>
            <a:r>
              <a:rPr lang="es" sz="1500" b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    </a:t>
            </a:r>
            <a:r>
              <a:rPr lang="es" sz="2300" b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 successful movie ？</a:t>
            </a:r>
            <a:endParaRPr sz="2300" b="1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7" name="Google Shape;167;p25"/>
          <p:cNvSpPr/>
          <p:nvPr/>
        </p:nvSpPr>
        <p:spPr>
          <a:xfrm rot="-5400000" flipH="1">
            <a:off x="28950" y="4421850"/>
            <a:ext cx="692700" cy="7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 rot="-5400000" flipH="1">
            <a:off x="28950" y="-28950"/>
            <a:ext cx="692700" cy="7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/>
          <p:nvPr/>
        </p:nvSpPr>
        <p:spPr>
          <a:xfrm rot="-5400000" flipH="1">
            <a:off x="8422350" y="4421850"/>
            <a:ext cx="692700" cy="7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5850" y="1104075"/>
            <a:ext cx="38259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Research Problems</a:t>
            </a:r>
            <a:endParaRPr/>
          </a:p>
        </p:txBody>
      </p:sp>
      <p:sp>
        <p:nvSpPr>
          <p:cNvPr id="175" name="Google Shape;175;p26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5039700" y="257738"/>
            <a:ext cx="4104300" cy="46280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9000"/>
              </a:srgbClr>
            </a:outerShdw>
          </a:effectLst>
        </p:spPr>
      </p:pic>
      <p:sp>
        <p:nvSpPr>
          <p:cNvPr id="177" name="Google Shape;177;p26"/>
          <p:cNvSpPr/>
          <p:nvPr/>
        </p:nvSpPr>
        <p:spPr>
          <a:xfrm>
            <a:off x="362100" y="2000775"/>
            <a:ext cx="2303400" cy="4440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solidFill>
                  <a:srgbClr val="F2F2F2"/>
                </a:solidFill>
                <a:latin typeface="Lexend Deca"/>
                <a:ea typeface="Lexend Deca"/>
                <a:cs typeface="Lexend Deca"/>
                <a:sym typeface="Lexend Deca"/>
              </a:rPr>
              <a:t>Movie Stars ？</a:t>
            </a:r>
            <a:endParaRPr sz="1700" b="1">
              <a:solidFill>
                <a:srgbClr val="F2F2F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729225" y="2560248"/>
            <a:ext cx="2303400" cy="47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solidFill>
                  <a:srgbClr val="F2F2F2"/>
                </a:solidFill>
                <a:latin typeface="Lexend Deca"/>
                <a:ea typeface="Lexend Deca"/>
                <a:cs typeface="Lexend Deca"/>
                <a:sym typeface="Lexend Deca"/>
              </a:rPr>
              <a:t>Film Director ？</a:t>
            </a:r>
            <a:endParaRPr sz="1700" b="1">
              <a:solidFill>
                <a:srgbClr val="F2F2F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1123350" y="3149698"/>
            <a:ext cx="2303400" cy="4740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solidFill>
                  <a:srgbClr val="F2F2F2"/>
                </a:solidFill>
                <a:latin typeface="Lexend Deca"/>
                <a:ea typeface="Lexend Deca"/>
                <a:cs typeface="Lexend Deca"/>
                <a:sym typeface="Lexend Deca"/>
              </a:rPr>
              <a:t>Financial Value ？</a:t>
            </a:r>
            <a:endParaRPr sz="1700" b="1">
              <a:solidFill>
                <a:srgbClr val="F2F2F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1568925" y="3773651"/>
            <a:ext cx="2303400" cy="47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solidFill>
                  <a:srgbClr val="F2F2F2"/>
                </a:solidFill>
                <a:latin typeface="Lexend Deca"/>
                <a:ea typeface="Lexend Deca"/>
                <a:cs typeface="Lexend Deca"/>
                <a:sym typeface="Lexend Deca"/>
              </a:rPr>
              <a:t>Audience rating ？</a:t>
            </a:r>
            <a:endParaRPr sz="1700" b="1">
              <a:solidFill>
                <a:srgbClr val="F2F2F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799275" y="71400"/>
            <a:ext cx="693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Research Problem</a:t>
            </a:r>
            <a:endParaRPr sz="16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87" name="Google Shape;187;p27"/>
          <p:cNvSpPr/>
          <p:nvPr/>
        </p:nvSpPr>
        <p:spPr>
          <a:xfrm>
            <a:off x="179693" y="130094"/>
            <a:ext cx="288215" cy="288215"/>
          </a:xfrm>
          <a:custGeom>
            <a:avLst/>
            <a:gdLst/>
            <a:ahLst/>
            <a:cxnLst/>
            <a:rect l="l" t="t" r="r" b="b"/>
            <a:pathLst>
              <a:path w="13144" h="13144" extrusionOk="0">
                <a:moveTo>
                  <a:pt x="3496" y="3879"/>
                </a:moveTo>
                <a:cubicBezTo>
                  <a:pt x="3708" y="3879"/>
                  <a:pt x="3879" y="4050"/>
                  <a:pt x="3879" y="4264"/>
                </a:cubicBezTo>
                <a:cubicBezTo>
                  <a:pt x="3879" y="4476"/>
                  <a:pt x="3708" y="4647"/>
                  <a:pt x="3496" y="4647"/>
                </a:cubicBezTo>
                <a:cubicBezTo>
                  <a:pt x="3282" y="4647"/>
                  <a:pt x="3112" y="4476"/>
                  <a:pt x="3112" y="4264"/>
                </a:cubicBezTo>
                <a:cubicBezTo>
                  <a:pt x="3112" y="4050"/>
                  <a:pt x="3282" y="3879"/>
                  <a:pt x="3496" y="3879"/>
                </a:cubicBezTo>
                <a:close/>
                <a:moveTo>
                  <a:pt x="9676" y="3879"/>
                </a:moveTo>
                <a:cubicBezTo>
                  <a:pt x="9890" y="3879"/>
                  <a:pt x="10060" y="4050"/>
                  <a:pt x="10060" y="4264"/>
                </a:cubicBezTo>
                <a:cubicBezTo>
                  <a:pt x="10060" y="4476"/>
                  <a:pt x="9890" y="4647"/>
                  <a:pt x="9676" y="4647"/>
                </a:cubicBezTo>
                <a:cubicBezTo>
                  <a:pt x="9464" y="4647"/>
                  <a:pt x="9293" y="4476"/>
                  <a:pt x="9293" y="4264"/>
                </a:cubicBezTo>
                <a:cubicBezTo>
                  <a:pt x="9293" y="4050"/>
                  <a:pt x="9464" y="3879"/>
                  <a:pt x="9676" y="3879"/>
                </a:cubicBezTo>
                <a:close/>
                <a:moveTo>
                  <a:pt x="6565" y="6963"/>
                </a:moveTo>
                <a:cubicBezTo>
                  <a:pt x="6777" y="6963"/>
                  <a:pt x="6948" y="7134"/>
                  <a:pt x="6948" y="7346"/>
                </a:cubicBezTo>
                <a:cubicBezTo>
                  <a:pt x="6948" y="7560"/>
                  <a:pt x="6777" y="7731"/>
                  <a:pt x="6565" y="7731"/>
                </a:cubicBezTo>
                <a:cubicBezTo>
                  <a:pt x="6351" y="7731"/>
                  <a:pt x="6181" y="7560"/>
                  <a:pt x="6181" y="7346"/>
                </a:cubicBezTo>
                <a:cubicBezTo>
                  <a:pt x="6181" y="7134"/>
                  <a:pt x="6351" y="6963"/>
                  <a:pt x="6565" y="6963"/>
                </a:cubicBezTo>
                <a:close/>
                <a:moveTo>
                  <a:pt x="2401" y="4647"/>
                </a:moveTo>
                <a:cubicBezTo>
                  <a:pt x="2515" y="4974"/>
                  <a:pt x="2771" y="5243"/>
                  <a:pt x="3112" y="5357"/>
                </a:cubicBezTo>
                <a:lnTo>
                  <a:pt x="3112" y="11609"/>
                </a:lnTo>
                <a:lnTo>
                  <a:pt x="768" y="11609"/>
                </a:lnTo>
                <a:lnTo>
                  <a:pt x="768" y="4647"/>
                </a:lnTo>
                <a:close/>
                <a:moveTo>
                  <a:pt x="3992" y="5300"/>
                </a:moveTo>
                <a:lnTo>
                  <a:pt x="5527" y="6850"/>
                </a:lnTo>
                <a:cubicBezTo>
                  <a:pt x="5457" y="6992"/>
                  <a:pt x="5413" y="7162"/>
                  <a:pt x="5413" y="7346"/>
                </a:cubicBezTo>
                <a:cubicBezTo>
                  <a:pt x="5413" y="7844"/>
                  <a:pt x="5741" y="8270"/>
                  <a:pt x="6181" y="8426"/>
                </a:cubicBezTo>
                <a:lnTo>
                  <a:pt x="6181" y="11609"/>
                </a:lnTo>
                <a:lnTo>
                  <a:pt x="3879" y="11609"/>
                </a:lnTo>
                <a:lnTo>
                  <a:pt x="3879" y="5357"/>
                </a:lnTo>
                <a:cubicBezTo>
                  <a:pt x="3907" y="5343"/>
                  <a:pt x="3950" y="5329"/>
                  <a:pt x="3992" y="5300"/>
                </a:cubicBezTo>
                <a:close/>
                <a:moveTo>
                  <a:pt x="9179" y="5300"/>
                </a:moveTo>
                <a:cubicBezTo>
                  <a:pt x="9208" y="5329"/>
                  <a:pt x="9250" y="5343"/>
                  <a:pt x="9293" y="5357"/>
                </a:cubicBezTo>
                <a:lnTo>
                  <a:pt x="9293" y="11609"/>
                </a:lnTo>
                <a:lnTo>
                  <a:pt x="6948" y="11609"/>
                </a:lnTo>
                <a:lnTo>
                  <a:pt x="6948" y="8426"/>
                </a:lnTo>
                <a:cubicBezTo>
                  <a:pt x="7403" y="8270"/>
                  <a:pt x="7730" y="7844"/>
                  <a:pt x="7730" y="7346"/>
                </a:cubicBezTo>
                <a:cubicBezTo>
                  <a:pt x="7730" y="7162"/>
                  <a:pt x="7687" y="7005"/>
                  <a:pt x="7616" y="6850"/>
                </a:cubicBezTo>
                <a:lnTo>
                  <a:pt x="9179" y="5300"/>
                </a:lnTo>
                <a:close/>
                <a:moveTo>
                  <a:pt x="0" y="1"/>
                </a:moveTo>
                <a:lnTo>
                  <a:pt x="0" y="13144"/>
                </a:lnTo>
                <a:lnTo>
                  <a:pt x="768" y="13144"/>
                </a:lnTo>
                <a:lnTo>
                  <a:pt x="768" y="12376"/>
                </a:lnTo>
                <a:lnTo>
                  <a:pt x="1563" y="12376"/>
                </a:lnTo>
                <a:lnTo>
                  <a:pt x="1563" y="13144"/>
                </a:lnTo>
                <a:lnTo>
                  <a:pt x="2331" y="13144"/>
                </a:lnTo>
                <a:lnTo>
                  <a:pt x="2331" y="12376"/>
                </a:lnTo>
                <a:lnTo>
                  <a:pt x="3112" y="12376"/>
                </a:lnTo>
                <a:lnTo>
                  <a:pt x="3112" y="13144"/>
                </a:lnTo>
                <a:lnTo>
                  <a:pt x="3879" y="13144"/>
                </a:lnTo>
                <a:lnTo>
                  <a:pt x="3879" y="12376"/>
                </a:lnTo>
                <a:lnTo>
                  <a:pt x="4646" y="12376"/>
                </a:lnTo>
                <a:lnTo>
                  <a:pt x="4646" y="13144"/>
                </a:lnTo>
                <a:lnTo>
                  <a:pt x="5413" y="13144"/>
                </a:lnTo>
                <a:lnTo>
                  <a:pt x="5413" y="12376"/>
                </a:lnTo>
                <a:lnTo>
                  <a:pt x="6181" y="12376"/>
                </a:lnTo>
                <a:lnTo>
                  <a:pt x="6181" y="13144"/>
                </a:lnTo>
                <a:lnTo>
                  <a:pt x="6948" y="13144"/>
                </a:lnTo>
                <a:lnTo>
                  <a:pt x="6948" y="12376"/>
                </a:lnTo>
                <a:lnTo>
                  <a:pt x="7730" y="12376"/>
                </a:lnTo>
                <a:lnTo>
                  <a:pt x="7730" y="13144"/>
                </a:lnTo>
                <a:lnTo>
                  <a:pt x="8497" y="13144"/>
                </a:lnTo>
                <a:lnTo>
                  <a:pt x="8497" y="12376"/>
                </a:lnTo>
                <a:lnTo>
                  <a:pt x="9293" y="12376"/>
                </a:lnTo>
                <a:lnTo>
                  <a:pt x="9293" y="13144"/>
                </a:lnTo>
                <a:lnTo>
                  <a:pt x="10060" y="13144"/>
                </a:lnTo>
                <a:lnTo>
                  <a:pt x="10060" y="12376"/>
                </a:lnTo>
                <a:lnTo>
                  <a:pt x="10828" y="12376"/>
                </a:lnTo>
                <a:lnTo>
                  <a:pt x="10828" y="13144"/>
                </a:lnTo>
                <a:lnTo>
                  <a:pt x="11595" y="13144"/>
                </a:lnTo>
                <a:lnTo>
                  <a:pt x="11595" y="12376"/>
                </a:lnTo>
                <a:lnTo>
                  <a:pt x="12376" y="12376"/>
                </a:lnTo>
                <a:lnTo>
                  <a:pt x="12376" y="13144"/>
                </a:lnTo>
                <a:lnTo>
                  <a:pt x="13143" y="13144"/>
                </a:lnTo>
                <a:lnTo>
                  <a:pt x="13143" y="11609"/>
                </a:lnTo>
                <a:lnTo>
                  <a:pt x="10060" y="11609"/>
                </a:lnTo>
                <a:lnTo>
                  <a:pt x="10060" y="5357"/>
                </a:lnTo>
                <a:cubicBezTo>
                  <a:pt x="10515" y="5201"/>
                  <a:pt x="10828" y="4760"/>
                  <a:pt x="10828" y="4264"/>
                </a:cubicBezTo>
                <a:cubicBezTo>
                  <a:pt x="10828" y="4093"/>
                  <a:pt x="10784" y="3922"/>
                  <a:pt x="10714" y="3766"/>
                </a:cubicBezTo>
                <a:lnTo>
                  <a:pt x="12376" y="2117"/>
                </a:lnTo>
                <a:lnTo>
                  <a:pt x="12376" y="3112"/>
                </a:lnTo>
                <a:lnTo>
                  <a:pt x="13143" y="3112"/>
                </a:lnTo>
                <a:lnTo>
                  <a:pt x="13143" y="796"/>
                </a:lnTo>
                <a:lnTo>
                  <a:pt x="10828" y="796"/>
                </a:lnTo>
                <a:lnTo>
                  <a:pt x="10828" y="1564"/>
                </a:lnTo>
                <a:lnTo>
                  <a:pt x="11822" y="1564"/>
                </a:lnTo>
                <a:lnTo>
                  <a:pt x="10174" y="3226"/>
                </a:lnTo>
                <a:cubicBezTo>
                  <a:pt x="10017" y="3155"/>
                  <a:pt x="9847" y="3112"/>
                  <a:pt x="9676" y="3112"/>
                </a:cubicBezTo>
                <a:cubicBezTo>
                  <a:pt x="9037" y="3112"/>
                  <a:pt x="8526" y="3624"/>
                  <a:pt x="8526" y="4264"/>
                </a:cubicBezTo>
                <a:cubicBezTo>
                  <a:pt x="8526" y="4448"/>
                  <a:pt x="8554" y="4605"/>
                  <a:pt x="8625" y="4760"/>
                </a:cubicBezTo>
                <a:lnTo>
                  <a:pt x="7062" y="6310"/>
                </a:lnTo>
                <a:cubicBezTo>
                  <a:pt x="6920" y="6224"/>
                  <a:pt x="6749" y="6196"/>
                  <a:pt x="6565" y="6196"/>
                </a:cubicBezTo>
                <a:cubicBezTo>
                  <a:pt x="6394" y="6196"/>
                  <a:pt x="6224" y="6224"/>
                  <a:pt x="6067" y="6310"/>
                </a:cubicBezTo>
                <a:lnTo>
                  <a:pt x="4532" y="4760"/>
                </a:lnTo>
                <a:cubicBezTo>
                  <a:pt x="4604" y="4618"/>
                  <a:pt x="4646" y="4448"/>
                  <a:pt x="4646" y="4264"/>
                </a:cubicBezTo>
                <a:cubicBezTo>
                  <a:pt x="4646" y="3624"/>
                  <a:pt x="4121" y="3112"/>
                  <a:pt x="3496" y="3112"/>
                </a:cubicBezTo>
                <a:cubicBezTo>
                  <a:pt x="2984" y="3112"/>
                  <a:pt x="2558" y="3439"/>
                  <a:pt x="2401" y="3879"/>
                </a:cubicBezTo>
                <a:lnTo>
                  <a:pt x="768" y="3879"/>
                </a:lnTo>
                <a:lnTo>
                  <a:pt x="768" y="1"/>
                </a:lnTo>
                <a:close/>
              </a:path>
            </a:pathLst>
          </a:custGeom>
          <a:solidFill>
            <a:srgbClr val="EDE5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7"/>
          <p:cNvSpPr/>
          <p:nvPr/>
        </p:nvSpPr>
        <p:spPr>
          <a:xfrm>
            <a:off x="709350" y="1070388"/>
            <a:ext cx="7725300" cy="5784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Lexend Deca"/>
              <a:buChar char="●"/>
            </a:pPr>
            <a:r>
              <a:rPr lang="es" sz="1500" b="1">
                <a:solidFill>
                  <a:srgbClr val="F2F2F2"/>
                </a:solidFill>
                <a:latin typeface="Lexend Deca"/>
                <a:ea typeface="Lexend Deca"/>
                <a:cs typeface="Lexend Deca"/>
                <a:sym typeface="Lexend Deca"/>
              </a:rPr>
              <a:t>What variables are fundamental to a film's ability to earn high revenues?</a:t>
            </a:r>
            <a:endParaRPr sz="1500" b="1">
              <a:solidFill>
                <a:srgbClr val="F2F2F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89" name="Google Shape;189;p27"/>
          <p:cNvSpPr/>
          <p:nvPr/>
        </p:nvSpPr>
        <p:spPr>
          <a:xfrm>
            <a:off x="709350" y="2150988"/>
            <a:ext cx="7725300" cy="6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ivvic"/>
              <a:buChar char="●"/>
            </a:pPr>
            <a:r>
              <a:rPr lang="es" sz="1500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The relationship between the face value of the actor/director and the story of the film.</a:t>
            </a:r>
            <a:endParaRPr sz="1500"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0" name="Google Shape;190;p27"/>
          <p:cNvSpPr/>
          <p:nvPr/>
        </p:nvSpPr>
        <p:spPr>
          <a:xfrm>
            <a:off x="709325" y="3310763"/>
            <a:ext cx="7725300" cy="6576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Livvic"/>
              <a:buChar char="●"/>
            </a:pPr>
            <a:r>
              <a:rPr lang="es" sz="1500" b="1">
                <a:solidFill>
                  <a:srgbClr val="F2F2F2"/>
                </a:solidFill>
                <a:latin typeface="Livvic"/>
                <a:ea typeface="Livvic"/>
                <a:cs typeface="Livvic"/>
                <a:sym typeface="Livvic"/>
              </a:rPr>
              <a:t>Can we predict the rating of an upcoming movie based on specific variable values?</a:t>
            </a:r>
            <a:endParaRPr sz="1500" b="1">
              <a:solidFill>
                <a:srgbClr val="F2F2F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1" name="Google Shape;191;p27"/>
          <p:cNvSpPr/>
          <p:nvPr/>
        </p:nvSpPr>
        <p:spPr>
          <a:xfrm rot="-5400000" flipH="1">
            <a:off x="7749075" y="3749275"/>
            <a:ext cx="672900" cy="21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5031450" y="257738"/>
            <a:ext cx="4112548" cy="46280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9000"/>
              </a:srgbClr>
            </a:outerShdw>
          </a:effectLst>
        </p:spPr>
      </p:pic>
      <p:sp>
        <p:nvSpPr>
          <p:cNvPr id="197" name="Google Shape;197;p28"/>
          <p:cNvSpPr txBox="1">
            <a:spLocks noGrp="1"/>
          </p:cNvSpPr>
          <p:nvPr>
            <p:ph type="title"/>
          </p:nvPr>
        </p:nvSpPr>
        <p:spPr>
          <a:xfrm>
            <a:off x="188950" y="1577400"/>
            <a:ext cx="4965000" cy="19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Data</a:t>
            </a: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799275" y="71400"/>
            <a:ext cx="6541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Our Data </a:t>
            </a:r>
            <a:r>
              <a:rPr lang="e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</a:t>
            </a:r>
            <a:r>
              <a:rPr lang="es" sz="19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https://www.kaggle.com/datasets/carolzhangdc/imdb-5000-movie-dataset</a:t>
            </a:r>
            <a:endParaRPr sz="19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9"/>
          <p:cNvSpPr/>
          <p:nvPr/>
        </p:nvSpPr>
        <p:spPr>
          <a:xfrm>
            <a:off x="5808575" y="1340250"/>
            <a:ext cx="2849100" cy="5727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solidFill>
                  <a:srgbClr val="F2F2F2"/>
                </a:solidFill>
                <a:latin typeface="Lexend Deca"/>
                <a:ea typeface="Lexend Deca"/>
                <a:cs typeface="Lexend Deca"/>
                <a:sym typeface="Lexend Deca"/>
              </a:rPr>
              <a:t>5043 movie observations</a:t>
            </a:r>
            <a:endParaRPr sz="1700" b="1">
              <a:solidFill>
                <a:srgbClr val="F2F2F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5808575" y="2126563"/>
            <a:ext cx="2849100" cy="6117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solidFill>
                  <a:srgbClr val="F2F2F2"/>
                </a:solidFill>
                <a:latin typeface="Lexend Deca"/>
                <a:ea typeface="Lexend Deca"/>
                <a:cs typeface="Lexend Deca"/>
                <a:sym typeface="Lexend Deca"/>
              </a:rPr>
              <a:t>28 variables</a:t>
            </a:r>
            <a:endParaRPr sz="1700" b="1">
              <a:solidFill>
                <a:srgbClr val="F2F2F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7" name="Google Shape;207;p29"/>
          <p:cNvSpPr/>
          <p:nvPr/>
        </p:nvSpPr>
        <p:spPr>
          <a:xfrm>
            <a:off x="179693" y="130094"/>
            <a:ext cx="288215" cy="288215"/>
          </a:xfrm>
          <a:custGeom>
            <a:avLst/>
            <a:gdLst/>
            <a:ahLst/>
            <a:cxnLst/>
            <a:rect l="l" t="t" r="r" b="b"/>
            <a:pathLst>
              <a:path w="13144" h="13144" extrusionOk="0">
                <a:moveTo>
                  <a:pt x="3496" y="3879"/>
                </a:moveTo>
                <a:cubicBezTo>
                  <a:pt x="3708" y="3879"/>
                  <a:pt x="3879" y="4050"/>
                  <a:pt x="3879" y="4264"/>
                </a:cubicBezTo>
                <a:cubicBezTo>
                  <a:pt x="3879" y="4476"/>
                  <a:pt x="3708" y="4647"/>
                  <a:pt x="3496" y="4647"/>
                </a:cubicBezTo>
                <a:cubicBezTo>
                  <a:pt x="3282" y="4647"/>
                  <a:pt x="3112" y="4476"/>
                  <a:pt x="3112" y="4264"/>
                </a:cubicBezTo>
                <a:cubicBezTo>
                  <a:pt x="3112" y="4050"/>
                  <a:pt x="3282" y="3879"/>
                  <a:pt x="3496" y="3879"/>
                </a:cubicBezTo>
                <a:close/>
                <a:moveTo>
                  <a:pt x="9676" y="3879"/>
                </a:moveTo>
                <a:cubicBezTo>
                  <a:pt x="9890" y="3879"/>
                  <a:pt x="10060" y="4050"/>
                  <a:pt x="10060" y="4264"/>
                </a:cubicBezTo>
                <a:cubicBezTo>
                  <a:pt x="10060" y="4476"/>
                  <a:pt x="9890" y="4647"/>
                  <a:pt x="9676" y="4647"/>
                </a:cubicBezTo>
                <a:cubicBezTo>
                  <a:pt x="9464" y="4647"/>
                  <a:pt x="9293" y="4476"/>
                  <a:pt x="9293" y="4264"/>
                </a:cubicBezTo>
                <a:cubicBezTo>
                  <a:pt x="9293" y="4050"/>
                  <a:pt x="9464" y="3879"/>
                  <a:pt x="9676" y="3879"/>
                </a:cubicBezTo>
                <a:close/>
                <a:moveTo>
                  <a:pt x="6565" y="6963"/>
                </a:moveTo>
                <a:cubicBezTo>
                  <a:pt x="6777" y="6963"/>
                  <a:pt x="6948" y="7134"/>
                  <a:pt x="6948" y="7346"/>
                </a:cubicBezTo>
                <a:cubicBezTo>
                  <a:pt x="6948" y="7560"/>
                  <a:pt x="6777" y="7731"/>
                  <a:pt x="6565" y="7731"/>
                </a:cubicBezTo>
                <a:cubicBezTo>
                  <a:pt x="6351" y="7731"/>
                  <a:pt x="6181" y="7560"/>
                  <a:pt x="6181" y="7346"/>
                </a:cubicBezTo>
                <a:cubicBezTo>
                  <a:pt x="6181" y="7134"/>
                  <a:pt x="6351" y="6963"/>
                  <a:pt x="6565" y="6963"/>
                </a:cubicBezTo>
                <a:close/>
                <a:moveTo>
                  <a:pt x="2401" y="4647"/>
                </a:moveTo>
                <a:cubicBezTo>
                  <a:pt x="2515" y="4974"/>
                  <a:pt x="2771" y="5243"/>
                  <a:pt x="3112" y="5357"/>
                </a:cubicBezTo>
                <a:lnTo>
                  <a:pt x="3112" y="11609"/>
                </a:lnTo>
                <a:lnTo>
                  <a:pt x="768" y="11609"/>
                </a:lnTo>
                <a:lnTo>
                  <a:pt x="768" y="4647"/>
                </a:lnTo>
                <a:close/>
                <a:moveTo>
                  <a:pt x="3992" y="5300"/>
                </a:moveTo>
                <a:lnTo>
                  <a:pt x="5527" y="6850"/>
                </a:lnTo>
                <a:cubicBezTo>
                  <a:pt x="5457" y="6992"/>
                  <a:pt x="5413" y="7162"/>
                  <a:pt x="5413" y="7346"/>
                </a:cubicBezTo>
                <a:cubicBezTo>
                  <a:pt x="5413" y="7844"/>
                  <a:pt x="5741" y="8270"/>
                  <a:pt x="6181" y="8426"/>
                </a:cubicBezTo>
                <a:lnTo>
                  <a:pt x="6181" y="11609"/>
                </a:lnTo>
                <a:lnTo>
                  <a:pt x="3879" y="11609"/>
                </a:lnTo>
                <a:lnTo>
                  <a:pt x="3879" y="5357"/>
                </a:lnTo>
                <a:cubicBezTo>
                  <a:pt x="3907" y="5343"/>
                  <a:pt x="3950" y="5329"/>
                  <a:pt x="3992" y="5300"/>
                </a:cubicBezTo>
                <a:close/>
                <a:moveTo>
                  <a:pt x="9179" y="5300"/>
                </a:moveTo>
                <a:cubicBezTo>
                  <a:pt x="9208" y="5329"/>
                  <a:pt x="9250" y="5343"/>
                  <a:pt x="9293" y="5357"/>
                </a:cubicBezTo>
                <a:lnTo>
                  <a:pt x="9293" y="11609"/>
                </a:lnTo>
                <a:lnTo>
                  <a:pt x="6948" y="11609"/>
                </a:lnTo>
                <a:lnTo>
                  <a:pt x="6948" y="8426"/>
                </a:lnTo>
                <a:cubicBezTo>
                  <a:pt x="7403" y="8270"/>
                  <a:pt x="7730" y="7844"/>
                  <a:pt x="7730" y="7346"/>
                </a:cubicBezTo>
                <a:cubicBezTo>
                  <a:pt x="7730" y="7162"/>
                  <a:pt x="7687" y="7005"/>
                  <a:pt x="7616" y="6850"/>
                </a:cubicBezTo>
                <a:lnTo>
                  <a:pt x="9179" y="5300"/>
                </a:lnTo>
                <a:close/>
                <a:moveTo>
                  <a:pt x="0" y="1"/>
                </a:moveTo>
                <a:lnTo>
                  <a:pt x="0" y="13144"/>
                </a:lnTo>
                <a:lnTo>
                  <a:pt x="768" y="13144"/>
                </a:lnTo>
                <a:lnTo>
                  <a:pt x="768" y="12376"/>
                </a:lnTo>
                <a:lnTo>
                  <a:pt x="1563" y="12376"/>
                </a:lnTo>
                <a:lnTo>
                  <a:pt x="1563" y="13144"/>
                </a:lnTo>
                <a:lnTo>
                  <a:pt x="2331" y="13144"/>
                </a:lnTo>
                <a:lnTo>
                  <a:pt x="2331" y="12376"/>
                </a:lnTo>
                <a:lnTo>
                  <a:pt x="3112" y="12376"/>
                </a:lnTo>
                <a:lnTo>
                  <a:pt x="3112" y="13144"/>
                </a:lnTo>
                <a:lnTo>
                  <a:pt x="3879" y="13144"/>
                </a:lnTo>
                <a:lnTo>
                  <a:pt x="3879" y="12376"/>
                </a:lnTo>
                <a:lnTo>
                  <a:pt x="4646" y="12376"/>
                </a:lnTo>
                <a:lnTo>
                  <a:pt x="4646" y="13144"/>
                </a:lnTo>
                <a:lnTo>
                  <a:pt x="5413" y="13144"/>
                </a:lnTo>
                <a:lnTo>
                  <a:pt x="5413" y="12376"/>
                </a:lnTo>
                <a:lnTo>
                  <a:pt x="6181" y="12376"/>
                </a:lnTo>
                <a:lnTo>
                  <a:pt x="6181" y="13144"/>
                </a:lnTo>
                <a:lnTo>
                  <a:pt x="6948" y="13144"/>
                </a:lnTo>
                <a:lnTo>
                  <a:pt x="6948" y="12376"/>
                </a:lnTo>
                <a:lnTo>
                  <a:pt x="7730" y="12376"/>
                </a:lnTo>
                <a:lnTo>
                  <a:pt x="7730" y="13144"/>
                </a:lnTo>
                <a:lnTo>
                  <a:pt x="8497" y="13144"/>
                </a:lnTo>
                <a:lnTo>
                  <a:pt x="8497" y="12376"/>
                </a:lnTo>
                <a:lnTo>
                  <a:pt x="9293" y="12376"/>
                </a:lnTo>
                <a:lnTo>
                  <a:pt x="9293" y="13144"/>
                </a:lnTo>
                <a:lnTo>
                  <a:pt x="10060" y="13144"/>
                </a:lnTo>
                <a:lnTo>
                  <a:pt x="10060" y="12376"/>
                </a:lnTo>
                <a:lnTo>
                  <a:pt x="10828" y="12376"/>
                </a:lnTo>
                <a:lnTo>
                  <a:pt x="10828" y="13144"/>
                </a:lnTo>
                <a:lnTo>
                  <a:pt x="11595" y="13144"/>
                </a:lnTo>
                <a:lnTo>
                  <a:pt x="11595" y="12376"/>
                </a:lnTo>
                <a:lnTo>
                  <a:pt x="12376" y="12376"/>
                </a:lnTo>
                <a:lnTo>
                  <a:pt x="12376" y="13144"/>
                </a:lnTo>
                <a:lnTo>
                  <a:pt x="13143" y="13144"/>
                </a:lnTo>
                <a:lnTo>
                  <a:pt x="13143" y="11609"/>
                </a:lnTo>
                <a:lnTo>
                  <a:pt x="10060" y="11609"/>
                </a:lnTo>
                <a:lnTo>
                  <a:pt x="10060" y="5357"/>
                </a:lnTo>
                <a:cubicBezTo>
                  <a:pt x="10515" y="5201"/>
                  <a:pt x="10828" y="4760"/>
                  <a:pt x="10828" y="4264"/>
                </a:cubicBezTo>
                <a:cubicBezTo>
                  <a:pt x="10828" y="4093"/>
                  <a:pt x="10784" y="3922"/>
                  <a:pt x="10714" y="3766"/>
                </a:cubicBezTo>
                <a:lnTo>
                  <a:pt x="12376" y="2117"/>
                </a:lnTo>
                <a:lnTo>
                  <a:pt x="12376" y="3112"/>
                </a:lnTo>
                <a:lnTo>
                  <a:pt x="13143" y="3112"/>
                </a:lnTo>
                <a:lnTo>
                  <a:pt x="13143" y="796"/>
                </a:lnTo>
                <a:lnTo>
                  <a:pt x="10828" y="796"/>
                </a:lnTo>
                <a:lnTo>
                  <a:pt x="10828" y="1564"/>
                </a:lnTo>
                <a:lnTo>
                  <a:pt x="11822" y="1564"/>
                </a:lnTo>
                <a:lnTo>
                  <a:pt x="10174" y="3226"/>
                </a:lnTo>
                <a:cubicBezTo>
                  <a:pt x="10017" y="3155"/>
                  <a:pt x="9847" y="3112"/>
                  <a:pt x="9676" y="3112"/>
                </a:cubicBezTo>
                <a:cubicBezTo>
                  <a:pt x="9037" y="3112"/>
                  <a:pt x="8526" y="3624"/>
                  <a:pt x="8526" y="4264"/>
                </a:cubicBezTo>
                <a:cubicBezTo>
                  <a:pt x="8526" y="4448"/>
                  <a:pt x="8554" y="4605"/>
                  <a:pt x="8625" y="4760"/>
                </a:cubicBezTo>
                <a:lnTo>
                  <a:pt x="7062" y="6310"/>
                </a:lnTo>
                <a:cubicBezTo>
                  <a:pt x="6920" y="6224"/>
                  <a:pt x="6749" y="6196"/>
                  <a:pt x="6565" y="6196"/>
                </a:cubicBezTo>
                <a:cubicBezTo>
                  <a:pt x="6394" y="6196"/>
                  <a:pt x="6224" y="6224"/>
                  <a:pt x="6067" y="6310"/>
                </a:cubicBezTo>
                <a:lnTo>
                  <a:pt x="4532" y="4760"/>
                </a:lnTo>
                <a:cubicBezTo>
                  <a:pt x="4604" y="4618"/>
                  <a:pt x="4646" y="4448"/>
                  <a:pt x="4646" y="4264"/>
                </a:cubicBezTo>
                <a:cubicBezTo>
                  <a:pt x="4646" y="3624"/>
                  <a:pt x="4121" y="3112"/>
                  <a:pt x="3496" y="3112"/>
                </a:cubicBezTo>
                <a:cubicBezTo>
                  <a:pt x="2984" y="3112"/>
                  <a:pt x="2558" y="3439"/>
                  <a:pt x="2401" y="3879"/>
                </a:cubicBezTo>
                <a:lnTo>
                  <a:pt x="768" y="3879"/>
                </a:lnTo>
                <a:lnTo>
                  <a:pt x="768" y="1"/>
                </a:lnTo>
                <a:close/>
              </a:path>
            </a:pathLst>
          </a:custGeom>
          <a:solidFill>
            <a:srgbClr val="EDE5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/>
          <p:nvPr/>
        </p:nvSpPr>
        <p:spPr>
          <a:xfrm>
            <a:off x="5808575" y="2951888"/>
            <a:ext cx="2849100" cy="6117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solidFill>
                  <a:srgbClr val="F2F2F2"/>
                </a:solidFill>
                <a:latin typeface="Lexend Deca"/>
                <a:ea typeface="Lexend Deca"/>
                <a:cs typeface="Lexend Deca"/>
                <a:sym typeface="Lexend Deca"/>
              </a:rPr>
              <a:t>across 100 years</a:t>
            </a:r>
            <a:endParaRPr sz="1700" b="1">
              <a:solidFill>
                <a:srgbClr val="F2F2F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5808575" y="3777225"/>
            <a:ext cx="2849100" cy="611700"/>
          </a:xfrm>
          <a:prstGeom prst="rec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solidFill>
                  <a:srgbClr val="F2F2F2"/>
                </a:solidFill>
                <a:latin typeface="Lexend Deca"/>
                <a:ea typeface="Lexend Deca"/>
                <a:cs typeface="Lexend Deca"/>
                <a:sym typeface="Lexend Deca"/>
              </a:rPr>
              <a:t>66 countries</a:t>
            </a:r>
            <a:endParaRPr sz="1700" b="1">
              <a:solidFill>
                <a:srgbClr val="F2F2F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210" name="Google Shape;210;p29"/>
          <p:cNvCxnSpPr/>
          <p:nvPr/>
        </p:nvCxnSpPr>
        <p:spPr>
          <a:xfrm>
            <a:off x="5494263" y="1132725"/>
            <a:ext cx="13800" cy="3616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1" name="Google Shape;2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575" y="1082500"/>
            <a:ext cx="4824676" cy="3686576"/>
          </a:xfrm>
          <a:prstGeom prst="rect">
            <a:avLst/>
          </a:prstGeom>
          <a:noFill/>
          <a:ln w="76200" cap="flat" cmpd="sng">
            <a:solidFill>
              <a:srgbClr val="BAC8D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2" name="Google Shape;212;p29"/>
          <p:cNvSpPr/>
          <p:nvPr/>
        </p:nvSpPr>
        <p:spPr>
          <a:xfrm>
            <a:off x="364575" y="1241525"/>
            <a:ext cx="817800" cy="230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9"/>
          <p:cNvSpPr txBox="1"/>
          <p:nvPr/>
        </p:nvSpPr>
        <p:spPr>
          <a:xfrm>
            <a:off x="996113" y="615350"/>
            <a:ext cx="356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ivvic Medium"/>
                <a:ea typeface="Livvic Medium"/>
                <a:cs typeface="Livvic Medium"/>
                <a:sym typeface="Livvic Medium"/>
              </a:rPr>
              <a:t>Data Overview: explore the data we have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467900" y="4388925"/>
            <a:ext cx="817800" cy="117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" name="Google Shape;215;p29"/>
          <p:cNvCxnSpPr/>
          <p:nvPr/>
        </p:nvCxnSpPr>
        <p:spPr>
          <a:xfrm>
            <a:off x="1285700" y="4505925"/>
            <a:ext cx="311700" cy="461700"/>
          </a:xfrm>
          <a:prstGeom prst="straightConnector1">
            <a:avLst/>
          </a:prstGeom>
          <a:noFill/>
          <a:ln w="19050" cap="flat" cmpd="sng">
            <a:solidFill>
              <a:srgbClr val="FF572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29"/>
          <p:cNvSpPr txBox="1"/>
          <p:nvPr/>
        </p:nvSpPr>
        <p:spPr>
          <a:xfrm>
            <a:off x="1993100" y="4782975"/>
            <a:ext cx="89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Livvic"/>
                <a:ea typeface="Livvic"/>
                <a:cs typeface="Livvic"/>
                <a:sym typeface="Livvic"/>
              </a:rPr>
              <a:t>outcome</a:t>
            </a:r>
            <a:endParaRPr sz="1700" b="1"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217" name="Google Shape;217;p29"/>
          <p:cNvCxnSpPr>
            <a:endCxn id="216" idx="1"/>
          </p:cNvCxnSpPr>
          <p:nvPr/>
        </p:nvCxnSpPr>
        <p:spPr>
          <a:xfrm>
            <a:off x="1597400" y="4960425"/>
            <a:ext cx="395700" cy="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" name="Google Shape;218;p29"/>
          <p:cNvSpPr/>
          <p:nvPr/>
        </p:nvSpPr>
        <p:spPr>
          <a:xfrm rot="-5400000" flipH="1">
            <a:off x="7749075" y="3749275"/>
            <a:ext cx="672900" cy="21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188950" y="1577400"/>
            <a:ext cx="4965000" cy="19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Main Variables We Choose</a:t>
            </a: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125" y="672263"/>
            <a:ext cx="3685251" cy="379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/>
          <p:nvPr/>
        </p:nvSpPr>
        <p:spPr>
          <a:xfrm rot="-5400000" flipH="1">
            <a:off x="7749075" y="3749275"/>
            <a:ext cx="672900" cy="21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1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 txBox="1"/>
          <p:nvPr/>
        </p:nvSpPr>
        <p:spPr>
          <a:xfrm>
            <a:off x="790100" y="71400"/>
            <a:ext cx="2812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Main Variables</a:t>
            </a:r>
            <a:endParaRPr sz="19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aphicFrame>
        <p:nvGraphicFramePr>
          <p:cNvPr id="233" name="Google Shape;233;p31"/>
          <p:cNvGraphicFramePr/>
          <p:nvPr/>
        </p:nvGraphicFramePr>
        <p:xfrm>
          <a:off x="390325" y="686900"/>
          <a:ext cx="8233925" cy="4085930"/>
        </p:xfrm>
        <a:graphic>
          <a:graphicData uri="http://schemas.openxmlformats.org/drawingml/2006/table">
            <a:tbl>
              <a:tblPr>
                <a:noFill/>
                <a:tableStyleId>{F104C17B-B9CA-4CFF-82AE-9C81A322F700}</a:tableStyleId>
              </a:tblPr>
              <a:tblGrid>
                <a:gridCol w="265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IMDB score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score of the movie on IMDB.com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Directors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names of the directors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Critic Reviews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numbers of Critic reviews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Duration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time of the movie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Director Facebook likes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likes of the director on his/her Facebook Page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Actor Facebook like: 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likes of the Actor on his/her Facebook Page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Genres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form, style or category of the movie 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Gross Revenue 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total revenue of the movie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Budget	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budget of the movie 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Plot Keywords	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type of the movie, description keywords 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4" name="Google Shape;234;p31"/>
          <p:cNvSpPr/>
          <p:nvPr/>
        </p:nvSpPr>
        <p:spPr>
          <a:xfrm>
            <a:off x="179693" y="130094"/>
            <a:ext cx="288215" cy="288215"/>
          </a:xfrm>
          <a:custGeom>
            <a:avLst/>
            <a:gdLst/>
            <a:ahLst/>
            <a:cxnLst/>
            <a:rect l="l" t="t" r="r" b="b"/>
            <a:pathLst>
              <a:path w="13144" h="13144" extrusionOk="0">
                <a:moveTo>
                  <a:pt x="3496" y="3879"/>
                </a:moveTo>
                <a:cubicBezTo>
                  <a:pt x="3708" y="3879"/>
                  <a:pt x="3879" y="4050"/>
                  <a:pt x="3879" y="4264"/>
                </a:cubicBezTo>
                <a:cubicBezTo>
                  <a:pt x="3879" y="4476"/>
                  <a:pt x="3708" y="4647"/>
                  <a:pt x="3496" y="4647"/>
                </a:cubicBezTo>
                <a:cubicBezTo>
                  <a:pt x="3282" y="4647"/>
                  <a:pt x="3112" y="4476"/>
                  <a:pt x="3112" y="4264"/>
                </a:cubicBezTo>
                <a:cubicBezTo>
                  <a:pt x="3112" y="4050"/>
                  <a:pt x="3282" y="3879"/>
                  <a:pt x="3496" y="3879"/>
                </a:cubicBezTo>
                <a:close/>
                <a:moveTo>
                  <a:pt x="9676" y="3879"/>
                </a:moveTo>
                <a:cubicBezTo>
                  <a:pt x="9890" y="3879"/>
                  <a:pt x="10060" y="4050"/>
                  <a:pt x="10060" y="4264"/>
                </a:cubicBezTo>
                <a:cubicBezTo>
                  <a:pt x="10060" y="4476"/>
                  <a:pt x="9890" y="4647"/>
                  <a:pt x="9676" y="4647"/>
                </a:cubicBezTo>
                <a:cubicBezTo>
                  <a:pt x="9464" y="4647"/>
                  <a:pt x="9293" y="4476"/>
                  <a:pt x="9293" y="4264"/>
                </a:cubicBezTo>
                <a:cubicBezTo>
                  <a:pt x="9293" y="4050"/>
                  <a:pt x="9464" y="3879"/>
                  <a:pt x="9676" y="3879"/>
                </a:cubicBezTo>
                <a:close/>
                <a:moveTo>
                  <a:pt x="6565" y="6963"/>
                </a:moveTo>
                <a:cubicBezTo>
                  <a:pt x="6777" y="6963"/>
                  <a:pt x="6948" y="7134"/>
                  <a:pt x="6948" y="7346"/>
                </a:cubicBezTo>
                <a:cubicBezTo>
                  <a:pt x="6948" y="7560"/>
                  <a:pt x="6777" y="7731"/>
                  <a:pt x="6565" y="7731"/>
                </a:cubicBezTo>
                <a:cubicBezTo>
                  <a:pt x="6351" y="7731"/>
                  <a:pt x="6181" y="7560"/>
                  <a:pt x="6181" y="7346"/>
                </a:cubicBezTo>
                <a:cubicBezTo>
                  <a:pt x="6181" y="7134"/>
                  <a:pt x="6351" y="6963"/>
                  <a:pt x="6565" y="6963"/>
                </a:cubicBezTo>
                <a:close/>
                <a:moveTo>
                  <a:pt x="2401" y="4647"/>
                </a:moveTo>
                <a:cubicBezTo>
                  <a:pt x="2515" y="4974"/>
                  <a:pt x="2771" y="5243"/>
                  <a:pt x="3112" y="5357"/>
                </a:cubicBezTo>
                <a:lnTo>
                  <a:pt x="3112" y="11609"/>
                </a:lnTo>
                <a:lnTo>
                  <a:pt x="768" y="11609"/>
                </a:lnTo>
                <a:lnTo>
                  <a:pt x="768" y="4647"/>
                </a:lnTo>
                <a:close/>
                <a:moveTo>
                  <a:pt x="3992" y="5300"/>
                </a:moveTo>
                <a:lnTo>
                  <a:pt x="5527" y="6850"/>
                </a:lnTo>
                <a:cubicBezTo>
                  <a:pt x="5457" y="6992"/>
                  <a:pt x="5413" y="7162"/>
                  <a:pt x="5413" y="7346"/>
                </a:cubicBezTo>
                <a:cubicBezTo>
                  <a:pt x="5413" y="7844"/>
                  <a:pt x="5741" y="8270"/>
                  <a:pt x="6181" y="8426"/>
                </a:cubicBezTo>
                <a:lnTo>
                  <a:pt x="6181" y="11609"/>
                </a:lnTo>
                <a:lnTo>
                  <a:pt x="3879" y="11609"/>
                </a:lnTo>
                <a:lnTo>
                  <a:pt x="3879" y="5357"/>
                </a:lnTo>
                <a:cubicBezTo>
                  <a:pt x="3907" y="5343"/>
                  <a:pt x="3950" y="5329"/>
                  <a:pt x="3992" y="5300"/>
                </a:cubicBezTo>
                <a:close/>
                <a:moveTo>
                  <a:pt x="9179" y="5300"/>
                </a:moveTo>
                <a:cubicBezTo>
                  <a:pt x="9208" y="5329"/>
                  <a:pt x="9250" y="5343"/>
                  <a:pt x="9293" y="5357"/>
                </a:cubicBezTo>
                <a:lnTo>
                  <a:pt x="9293" y="11609"/>
                </a:lnTo>
                <a:lnTo>
                  <a:pt x="6948" y="11609"/>
                </a:lnTo>
                <a:lnTo>
                  <a:pt x="6948" y="8426"/>
                </a:lnTo>
                <a:cubicBezTo>
                  <a:pt x="7403" y="8270"/>
                  <a:pt x="7730" y="7844"/>
                  <a:pt x="7730" y="7346"/>
                </a:cubicBezTo>
                <a:cubicBezTo>
                  <a:pt x="7730" y="7162"/>
                  <a:pt x="7687" y="7005"/>
                  <a:pt x="7616" y="6850"/>
                </a:cubicBezTo>
                <a:lnTo>
                  <a:pt x="9179" y="5300"/>
                </a:lnTo>
                <a:close/>
                <a:moveTo>
                  <a:pt x="0" y="1"/>
                </a:moveTo>
                <a:lnTo>
                  <a:pt x="0" y="13144"/>
                </a:lnTo>
                <a:lnTo>
                  <a:pt x="768" y="13144"/>
                </a:lnTo>
                <a:lnTo>
                  <a:pt x="768" y="12376"/>
                </a:lnTo>
                <a:lnTo>
                  <a:pt x="1563" y="12376"/>
                </a:lnTo>
                <a:lnTo>
                  <a:pt x="1563" y="13144"/>
                </a:lnTo>
                <a:lnTo>
                  <a:pt x="2331" y="13144"/>
                </a:lnTo>
                <a:lnTo>
                  <a:pt x="2331" y="12376"/>
                </a:lnTo>
                <a:lnTo>
                  <a:pt x="3112" y="12376"/>
                </a:lnTo>
                <a:lnTo>
                  <a:pt x="3112" y="13144"/>
                </a:lnTo>
                <a:lnTo>
                  <a:pt x="3879" y="13144"/>
                </a:lnTo>
                <a:lnTo>
                  <a:pt x="3879" y="12376"/>
                </a:lnTo>
                <a:lnTo>
                  <a:pt x="4646" y="12376"/>
                </a:lnTo>
                <a:lnTo>
                  <a:pt x="4646" y="13144"/>
                </a:lnTo>
                <a:lnTo>
                  <a:pt x="5413" y="13144"/>
                </a:lnTo>
                <a:lnTo>
                  <a:pt x="5413" y="12376"/>
                </a:lnTo>
                <a:lnTo>
                  <a:pt x="6181" y="12376"/>
                </a:lnTo>
                <a:lnTo>
                  <a:pt x="6181" y="13144"/>
                </a:lnTo>
                <a:lnTo>
                  <a:pt x="6948" y="13144"/>
                </a:lnTo>
                <a:lnTo>
                  <a:pt x="6948" y="12376"/>
                </a:lnTo>
                <a:lnTo>
                  <a:pt x="7730" y="12376"/>
                </a:lnTo>
                <a:lnTo>
                  <a:pt x="7730" y="13144"/>
                </a:lnTo>
                <a:lnTo>
                  <a:pt x="8497" y="13144"/>
                </a:lnTo>
                <a:lnTo>
                  <a:pt x="8497" y="12376"/>
                </a:lnTo>
                <a:lnTo>
                  <a:pt x="9293" y="12376"/>
                </a:lnTo>
                <a:lnTo>
                  <a:pt x="9293" y="13144"/>
                </a:lnTo>
                <a:lnTo>
                  <a:pt x="10060" y="13144"/>
                </a:lnTo>
                <a:lnTo>
                  <a:pt x="10060" y="12376"/>
                </a:lnTo>
                <a:lnTo>
                  <a:pt x="10828" y="12376"/>
                </a:lnTo>
                <a:lnTo>
                  <a:pt x="10828" y="13144"/>
                </a:lnTo>
                <a:lnTo>
                  <a:pt x="11595" y="13144"/>
                </a:lnTo>
                <a:lnTo>
                  <a:pt x="11595" y="12376"/>
                </a:lnTo>
                <a:lnTo>
                  <a:pt x="12376" y="12376"/>
                </a:lnTo>
                <a:lnTo>
                  <a:pt x="12376" y="13144"/>
                </a:lnTo>
                <a:lnTo>
                  <a:pt x="13143" y="13144"/>
                </a:lnTo>
                <a:lnTo>
                  <a:pt x="13143" y="11609"/>
                </a:lnTo>
                <a:lnTo>
                  <a:pt x="10060" y="11609"/>
                </a:lnTo>
                <a:lnTo>
                  <a:pt x="10060" y="5357"/>
                </a:lnTo>
                <a:cubicBezTo>
                  <a:pt x="10515" y="5201"/>
                  <a:pt x="10828" y="4760"/>
                  <a:pt x="10828" y="4264"/>
                </a:cubicBezTo>
                <a:cubicBezTo>
                  <a:pt x="10828" y="4093"/>
                  <a:pt x="10784" y="3922"/>
                  <a:pt x="10714" y="3766"/>
                </a:cubicBezTo>
                <a:lnTo>
                  <a:pt x="12376" y="2117"/>
                </a:lnTo>
                <a:lnTo>
                  <a:pt x="12376" y="3112"/>
                </a:lnTo>
                <a:lnTo>
                  <a:pt x="13143" y="3112"/>
                </a:lnTo>
                <a:lnTo>
                  <a:pt x="13143" y="796"/>
                </a:lnTo>
                <a:lnTo>
                  <a:pt x="10828" y="796"/>
                </a:lnTo>
                <a:lnTo>
                  <a:pt x="10828" y="1564"/>
                </a:lnTo>
                <a:lnTo>
                  <a:pt x="11822" y="1564"/>
                </a:lnTo>
                <a:lnTo>
                  <a:pt x="10174" y="3226"/>
                </a:lnTo>
                <a:cubicBezTo>
                  <a:pt x="10017" y="3155"/>
                  <a:pt x="9847" y="3112"/>
                  <a:pt x="9676" y="3112"/>
                </a:cubicBezTo>
                <a:cubicBezTo>
                  <a:pt x="9037" y="3112"/>
                  <a:pt x="8526" y="3624"/>
                  <a:pt x="8526" y="4264"/>
                </a:cubicBezTo>
                <a:cubicBezTo>
                  <a:pt x="8526" y="4448"/>
                  <a:pt x="8554" y="4605"/>
                  <a:pt x="8625" y="4760"/>
                </a:cubicBezTo>
                <a:lnTo>
                  <a:pt x="7062" y="6310"/>
                </a:lnTo>
                <a:cubicBezTo>
                  <a:pt x="6920" y="6224"/>
                  <a:pt x="6749" y="6196"/>
                  <a:pt x="6565" y="6196"/>
                </a:cubicBezTo>
                <a:cubicBezTo>
                  <a:pt x="6394" y="6196"/>
                  <a:pt x="6224" y="6224"/>
                  <a:pt x="6067" y="6310"/>
                </a:cubicBezTo>
                <a:lnTo>
                  <a:pt x="4532" y="4760"/>
                </a:lnTo>
                <a:cubicBezTo>
                  <a:pt x="4604" y="4618"/>
                  <a:pt x="4646" y="4448"/>
                  <a:pt x="4646" y="4264"/>
                </a:cubicBezTo>
                <a:cubicBezTo>
                  <a:pt x="4646" y="3624"/>
                  <a:pt x="4121" y="3112"/>
                  <a:pt x="3496" y="3112"/>
                </a:cubicBezTo>
                <a:cubicBezTo>
                  <a:pt x="2984" y="3112"/>
                  <a:pt x="2558" y="3439"/>
                  <a:pt x="2401" y="3879"/>
                </a:cubicBezTo>
                <a:lnTo>
                  <a:pt x="768" y="3879"/>
                </a:lnTo>
                <a:lnTo>
                  <a:pt x="768" y="1"/>
                </a:lnTo>
                <a:close/>
              </a:path>
            </a:pathLst>
          </a:custGeom>
          <a:solidFill>
            <a:srgbClr val="EDE5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637</Words>
  <Application>Microsoft Office PowerPoint</Application>
  <PresentationFormat>On-screen Show (16:9)</PresentationFormat>
  <Paragraphs>139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Times New Roman</vt:lpstr>
      <vt:lpstr>Livvic</vt:lpstr>
      <vt:lpstr>Fira Sans Extra Condensed Medium</vt:lpstr>
      <vt:lpstr>Lexend Deca</vt:lpstr>
      <vt:lpstr>Arial</vt:lpstr>
      <vt:lpstr>Catamaran</vt:lpstr>
      <vt:lpstr>Impact</vt:lpstr>
      <vt:lpstr>Catamaran Light</vt:lpstr>
      <vt:lpstr>Livvic Medium</vt:lpstr>
      <vt:lpstr>Calibri</vt:lpstr>
      <vt:lpstr>Engineering Project Proposal by Slidesgo</vt:lpstr>
      <vt:lpstr>MGT 256 Group 3  Analysis of Movie Dataset  to Know insights of the movie world</vt:lpstr>
      <vt:lpstr>CONTENTS</vt:lpstr>
      <vt:lpstr>PowerPoint Presentation</vt:lpstr>
      <vt:lpstr>Research Problems</vt:lpstr>
      <vt:lpstr>PowerPoint Presentation</vt:lpstr>
      <vt:lpstr>Our Data</vt:lpstr>
      <vt:lpstr>PowerPoint Presentation</vt:lpstr>
      <vt:lpstr>Main Variables We Choose</vt:lpstr>
      <vt:lpstr>PowerPoint Presentation</vt:lpstr>
      <vt:lpstr>Clean Missing Variables</vt:lpstr>
      <vt:lpstr>PowerPoint Presentation</vt:lpstr>
      <vt:lpstr>PowerPoint Presentation</vt:lpstr>
      <vt:lpstr>PowerPoint Presentation</vt:lpstr>
      <vt:lpstr>Data correlation plot   </vt:lpstr>
      <vt:lpstr>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   YOU! Welcome to ask questions!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MGT 256 Group 3  Analysis of Movie Dataset  to Know insights of the movie world</dc:title>
  <cp:lastModifiedBy>Suyash Saxena</cp:lastModifiedBy>
  <cp:revision>1</cp:revision>
  <dcterms:modified xsi:type="dcterms:W3CDTF">2022-11-03T07:22:30Z</dcterms:modified>
</cp:coreProperties>
</file>